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303" r:id="rId2"/>
    <p:sldId id="305" r:id="rId3"/>
    <p:sldId id="311" r:id="rId4"/>
    <p:sldId id="309" r:id="rId5"/>
    <p:sldId id="302" r:id="rId6"/>
    <p:sldId id="298" r:id="rId7"/>
    <p:sldId id="310" r:id="rId8"/>
    <p:sldId id="307" r:id="rId9"/>
    <p:sldId id="318" r:id="rId10"/>
    <p:sldId id="308" r:id="rId11"/>
    <p:sldId id="304" r:id="rId12"/>
    <p:sldId id="301" r:id="rId13"/>
    <p:sldId id="312" r:id="rId14"/>
    <p:sldId id="313" r:id="rId15"/>
    <p:sldId id="294" r:id="rId16"/>
    <p:sldId id="314" r:id="rId17"/>
    <p:sldId id="315" r:id="rId18"/>
    <p:sldId id="296" r:id="rId19"/>
    <p:sldId id="316" r:id="rId20"/>
    <p:sldId id="317" r:id="rId21"/>
    <p:sldId id="306" r:id="rId22"/>
    <p:sldId id="319"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C7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33" y="168"/>
      </p:cViewPr>
      <p:guideLst/>
    </p:cSldViewPr>
  </p:slideViewPr>
  <p:notesTextViewPr>
    <p:cViewPr>
      <p:scale>
        <a:sx n="1" d="1"/>
        <a:sy n="1" d="1"/>
      </p:scale>
      <p:origin x="0" y="0"/>
    </p:cViewPr>
  </p:notesTextViewPr>
  <p:sorterViewPr>
    <p:cViewPr varScale="1">
      <p:scale>
        <a:sx n="100" d="100"/>
        <a:sy n="100" d="100"/>
      </p:scale>
      <p:origin x="0" y="-591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689E7CE-7BD2-4B21-926B-847140368F56}" type="datetimeFigureOut">
              <a:rPr lang="en-GB" smtClean="0"/>
              <a:t>29/05/2020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BF774E4-B657-4CEF-BB06-C078DB0002E9}" type="slidenum">
              <a:rPr lang="en-GB" smtClean="0"/>
              <a:t>‹#›</a:t>
            </a:fld>
            <a:endParaRPr lang="en-GB"/>
          </a:p>
        </p:txBody>
      </p:sp>
    </p:spTree>
    <p:extLst>
      <p:ext uri="{BB962C8B-B14F-4D97-AF65-F5344CB8AC3E}">
        <p14:creationId xmlns:p14="http://schemas.microsoft.com/office/powerpoint/2010/main" val="1098645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a:t>
            </a:fld>
            <a:endParaRPr lang="en-GB"/>
          </a:p>
        </p:txBody>
      </p:sp>
    </p:spTree>
    <p:extLst>
      <p:ext uri="{BB962C8B-B14F-4D97-AF65-F5344CB8AC3E}">
        <p14:creationId xmlns:p14="http://schemas.microsoft.com/office/powerpoint/2010/main" val="4344949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2</a:t>
            </a:fld>
            <a:endParaRPr lang="en-GB"/>
          </a:p>
        </p:txBody>
      </p:sp>
    </p:spTree>
    <p:extLst>
      <p:ext uri="{BB962C8B-B14F-4D97-AF65-F5344CB8AC3E}">
        <p14:creationId xmlns:p14="http://schemas.microsoft.com/office/powerpoint/2010/main" val="2218114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3</a:t>
            </a:fld>
            <a:endParaRPr lang="en-GB"/>
          </a:p>
        </p:txBody>
      </p:sp>
    </p:spTree>
    <p:extLst>
      <p:ext uri="{BB962C8B-B14F-4D97-AF65-F5344CB8AC3E}">
        <p14:creationId xmlns:p14="http://schemas.microsoft.com/office/powerpoint/2010/main" val="2649143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4</a:t>
            </a:fld>
            <a:endParaRPr lang="en-GB"/>
          </a:p>
        </p:txBody>
      </p:sp>
    </p:spTree>
    <p:extLst>
      <p:ext uri="{BB962C8B-B14F-4D97-AF65-F5344CB8AC3E}">
        <p14:creationId xmlns:p14="http://schemas.microsoft.com/office/powerpoint/2010/main" val="38615832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5</a:t>
            </a:fld>
            <a:endParaRPr lang="en-GB"/>
          </a:p>
        </p:txBody>
      </p:sp>
    </p:spTree>
    <p:extLst>
      <p:ext uri="{BB962C8B-B14F-4D97-AF65-F5344CB8AC3E}">
        <p14:creationId xmlns:p14="http://schemas.microsoft.com/office/powerpoint/2010/main" val="4275401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6</a:t>
            </a:fld>
            <a:endParaRPr lang="en-GB"/>
          </a:p>
        </p:txBody>
      </p:sp>
    </p:spTree>
    <p:extLst>
      <p:ext uri="{BB962C8B-B14F-4D97-AF65-F5344CB8AC3E}">
        <p14:creationId xmlns:p14="http://schemas.microsoft.com/office/powerpoint/2010/main" val="146823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7</a:t>
            </a:fld>
            <a:endParaRPr lang="en-GB"/>
          </a:p>
        </p:txBody>
      </p:sp>
    </p:spTree>
    <p:extLst>
      <p:ext uri="{BB962C8B-B14F-4D97-AF65-F5344CB8AC3E}">
        <p14:creationId xmlns:p14="http://schemas.microsoft.com/office/powerpoint/2010/main" val="1707649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8</a:t>
            </a:fld>
            <a:endParaRPr lang="en-GB"/>
          </a:p>
        </p:txBody>
      </p:sp>
    </p:spTree>
    <p:extLst>
      <p:ext uri="{BB962C8B-B14F-4D97-AF65-F5344CB8AC3E}">
        <p14:creationId xmlns:p14="http://schemas.microsoft.com/office/powerpoint/2010/main" val="2650495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9</a:t>
            </a:fld>
            <a:endParaRPr lang="en-GB"/>
          </a:p>
        </p:txBody>
      </p:sp>
    </p:spTree>
    <p:extLst>
      <p:ext uri="{BB962C8B-B14F-4D97-AF65-F5344CB8AC3E}">
        <p14:creationId xmlns:p14="http://schemas.microsoft.com/office/powerpoint/2010/main" val="33772625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10</a:t>
            </a:fld>
            <a:endParaRPr lang="en-GB"/>
          </a:p>
        </p:txBody>
      </p:sp>
    </p:spTree>
    <p:extLst>
      <p:ext uri="{BB962C8B-B14F-4D97-AF65-F5344CB8AC3E}">
        <p14:creationId xmlns:p14="http://schemas.microsoft.com/office/powerpoint/2010/main" val="234734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11</a:t>
            </a:fld>
            <a:endParaRPr lang="en-GB"/>
          </a:p>
        </p:txBody>
      </p:sp>
    </p:spTree>
    <p:extLst>
      <p:ext uri="{BB962C8B-B14F-4D97-AF65-F5344CB8AC3E}">
        <p14:creationId xmlns:p14="http://schemas.microsoft.com/office/powerpoint/2010/main" val="5741353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12</a:t>
            </a:fld>
            <a:endParaRPr lang="en-GB"/>
          </a:p>
        </p:txBody>
      </p:sp>
    </p:spTree>
    <p:extLst>
      <p:ext uri="{BB962C8B-B14F-4D97-AF65-F5344CB8AC3E}">
        <p14:creationId xmlns:p14="http://schemas.microsoft.com/office/powerpoint/2010/main" val="1894113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13</a:t>
            </a:fld>
            <a:endParaRPr lang="en-GB"/>
          </a:p>
        </p:txBody>
      </p:sp>
    </p:spTree>
    <p:extLst>
      <p:ext uri="{BB962C8B-B14F-4D97-AF65-F5344CB8AC3E}">
        <p14:creationId xmlns:p14="http://schemas.microsoft.com/office/powerpoint/2010/main" val="41179938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14</a:t>
            </a:fld>
            <a:endParaRPr lang="en-GB"/>
          </a:p>
        </p:txBody>
      </p:sp>
    </p:spTree>
    <p:extLst>
      <p:ext uri="{BB962C8B-B14F-4D97-AF65-F5344CB8AC3E}">
        <p14:creationId xmlns:p14="http://schemas.microsoft.com/office/powerpoint/2010/main" val="9593741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15</a:t>
            </a:fld>
            <a:endParaRPr lang="en-GB"/>
          </a:p>
        </p:txBody>
      </p:sp>
    </p:spTree>
    <p:extLst>
      <p:ext uri="{BB962C8B-B14F-4D97-AF65-F5344CB8AC3E}">
        <p14:creationId xmlns:p14="http://schemas.microsoft.com/office/powerpoint/2010/main" val="1706660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16</a:t>
            </a:fld>
            <a:endParaRPr lang="en-GB"/>
          </a:p>
        </p:txBody>
      </p:sp>
    </p:spTree>
    <p:extLst>
      <p:ext uri="{BB962C8B-B14F-4D97-AF65-F5344CB8AC3E}">
        <p14:creationId xmlns:p14="http://schemas.microsoft.com/office/powerpoint/2010/main" val="20200102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17</a:t>
            </a:fld>
            <a:endParaRPr lang="en-GB"/>
          </a:p>
        </p:txBody>
      </p:sp>
    </p:spTree>
    <p:extLst>
      <p:ext uri="{BB962C8B-B14F-4D97-AF65-F5344CB8AC3E}">
        <p14:creationId xmlns:p14="http://schemas.microsoft.com/office/powerpoint/2010/main" val="1311553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18</a:t>
            </a:fld>
            <a:endParaRPr lang="en-GB"/>
          </a:p>
        </p:txBody>
      </p:sp>
    </p:spTree>
    <p:extLst>
      <p:ext uri="{BB962C8B-B14F-4D97-AF65-F5344CB8AC3E}">
        <p14:creationId xmlns:p14="http://schemas.microsoft.com/office/powerpoint/2010/main" val="3080869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19</a:t>
            </a:fld>
            <a:endParaRPr lang="en-GB"/>
          </a:p>
        </p:txBody>
      </p:sp>
    </p:spTree>
    <p:extLst>
      <p:ext uri="{BB962C8B-B14F-4D97-AF65-F5344CB8AC3E}">
        <p14:creationId xmlns:p14="http://schemas.microsoft.com/office/powerpoint/2010/main" val="907166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20</a:t>
            </a:fld>
            <a:endParaRPr lang="en-GB"/>
          </a:p>
        </p:txBody>
      </p:sp>
    </p:spTree>
    <p:extLst>
      <p:ext uri="{BB962C8B-B14F-4D97-AF65-F5344CB8AC3E}">
        <p14:creationId xmlns:p14="http://schemas.microsoft.com/office/powerpoint/2010/main" val="35936336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21</a:t>
            </a:fld>
            <a:endParaRPr lang="en-GB"/>
          </a:p>
        </p:txBody>
      </p:sp>
    </p:spTree>
    <p:extLst>
      <p:ext uri="{BB962C8B-B14F-4D97-AF65-F5344CB8AC3E}">
        <p14:creationId xmlns:p14="http://schemas.microsoft.com/office/powerpoint/2010/main" val="23458507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8" y="1339850"/>
            <a:ext cx="6426200" cy="3616325"/>
          </a:xfrm>
        </p:spPr>
      </p:sp>
      <p:sp>
        <p:nvSpPr>
          <p:cNvPr id="3" name="Notes Placeholder 2"/>
          <p:cNvSpPr>
            <a:spLocks noGrp="1"/>
          </p:cNvSpPr>
          <p:nvPr>
            <p:ph type="body" idx="1"/>
          </p:nvPr>
        </p:nvSpPr>
        <p:spPr/>
        <p:txBody>
          <a:bodyPr/>
          <a:lstStyle/>
          <a:p>
            <a:r>
              <a:rPr lang="en-GB" dirty="0"/>
              <a:t>Main slide </a:t>
            </a:r>
          </a:p>
        </p:txBody>
      </p:sp>
      <p:sp>
        <p:nvSpPr>
          <p:cNvPr id="4" name="Slide Number Placeholder 3"/>
          <p:cNvSpPr>
            <a:spLocks noGrp="1"/>
          </p:cNvSpPr>
          <p:nvPr>
            <p:ph type="sldNum" sz="quarter" idx="10"/>
          </p:nvPr>
        </p:nvSpPr>
        <p:spPr/>
        <p:txBody>
          <a:bodyPr/>
          <a:lstStyle/>
          <a:p>
            <a:fld id="{59CE919A-C258-4951-B460-E2B2A8FEF6DD}" type="slidenum">
              <a:rPr lang="en-GB" smtClean="0"/>
              <a:t>22</a:t>
            </a:fld>
            <a:endParaRPr lang="en-GB"/>
          </a:p>
        </p:txBody>
      </p:sp>
    </p:spTree>
    <p:extLst>
      <p:ext uri="{BB962C8B-B14F-4D97-AF65-F5344CB8AC3E}">
        <p14:creationId xmlns:p14="http://schemas.microsoft.com/office/powerpoint/2010/main" val="52335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E9805-BE02-4FC6-8791-AFAE668769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E40AF28-5071-4343-955B-58705D9C46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839A32-71E9-441D-A536-68BC0A3AB443}"/>
              </a:ext>
            </a:extLst>
          </p:cNvPr>
          <p:cNvSpPr>
            <a:spLocks noGrp="1"/>
          </p:cNvSpPr>
          <p:nvPr>
            <p:ph type="dt" sz="half" idx="10"/>
          </p:nvPr>
        </p:nvSpPr>
        <p:spPr/>
        <p:txBody>
          <a:bodyPr/>
          <a:lstStyle/>
          <a:p>
            <a:fld id="{3A9BBDF0-CB2E-43A2-BD2D-737C470A1023}" type="datetime1">
              <a:rPr lang="en-GB" smtClean="0"/>
              <a:t>29/05/2020</a:t>
            </a:fld>
            <a:endParaRPr lang="en-GB"/>
          </a:p>
        </p:txBody>
      </p:sp>
      <p:sp>
        <p:nvSpPr>
          <p:cNvPr id="5" name="Footer Placeholder 4">
            <a:extLst>
              <a:ext uri="{FF2B5EF4-FFF2-40B4-BE49-F238E27FC236}">
                <a16:creationId xmlns:a16="http://schemas.microsoft.com/office/drawing/2014/main" id="{3B1014EB-B0DA-475F-A99F-D93AD3DF755A}"/>
              </a:ext>
            </a:extLst>
          </p:cNvPr>
          <p:cNvSpPr>
            <a:spLocks noGrp="1"/>
          </p:cNvSpPr>
          <p:nvPr>
            <p:ph type="ftr" sz="quarter" idx="11"/>
          </p:nvPr>
        </p:nvSpPr>
        <p:spPr/>
        <p:txBody>
          <a:bodyPr/>
          <a:lstStyle/>
          <a:p>
            <a:r>
              <a:rPr lang="en-GB"/>
              <a:t>Transforming Construction Programme State Aid Analysis: Public Sector IP</a:t>
            </a:r>
          </a:p>
        </p:txBody>
      </p:sp>
      <p:sp>
        <p:nvSpPr>
          <p:cNvPr id="6" name="Slide Number Placeholder 5">
            <a:extLst>
              <a:ext uri="{FF2B5EF4-FFF2-40B4-BE49-F238E27FC236}">
                <a16:creationId xmlns:a16="http://schemas.microsoft.com/office/drawing/2014/main" id="{A1A0D967-AFC8-4AA1-B5B1-764A39999F1E}"/>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1451027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28AF1-6D80-4AAE-9C71-FED0F18CFE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AF8DC2-27D2-40C0-8B5C-06A05DB5522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085BC5-825C-4B0D-AA53-19B37D9C0BC7}"/>
              </a:ext>
            </a:extLst>
          </p:cNvPr>
          <p:cNvSpPr>
            <a:spLocks noGrp="1"/>
          </p:cNvSpPr>
          <p:nvPr>
            <p:ph type="dt" sz="half" idx="10"/>
          </p:nvPr>
        </p:nvSpPr>
        <p:spPr/>
        <p:txBody>
          <a:bodyPr/>
          <a:lstStyle/>
          <a:p>
            <a:fld id="{62DC7510-8507-4020-B42F-70EA91CED656}" type="datetime1">
              <a:rPr lang="en-GB" smtClean="0"/>
              <a:t>29/05/2020</a:t>
            </a:fld>
            <a:endParaRPr lang="en-GB"/>
          </a:p>
        </p:txBody>
      </p:sp>
      <p:sp>
        <p:nvSpPr>
          <p:cNvPr id="5" name="Footer Placeholder 4">
            <a:extLst>
              <a:ext uri="{FF2B5EF4-FFF2-40B4-BE49-F238E27FC236}">
                <a16:creationId xmlns:a16="http://schemas.microsoft.com/office/drawing/2014/main" id="{CCAB5FCA-4826-4A92-AE9F-F16BBF14A915}"/>
              </a:ext>
            </a:extLst>
          </p:cNvPr>
          <p:cNvSpPr>
            <a:spLocks noGrp="1"/>
          </p:cNvSpPr>
          <p:nvPr>
            <p:ph type="ftr" sz="quarter" idx="11"/>
          </p:nvPr>
        </p:nvSpPr>
        <p:spPr/>
        <p:txBody>
          <a:bodyPr/>
          <a:lstStyle/>
          <a:p>
            <a:r>
              <a:rPr lang="en-GB"/>
              <a:t>Transforming Construction Programme State Aid Analysis: Public Sector IP</a:t>
            </a:r>
          </a:p>
        </p:txBody>
      </p:sp>
      <p:sp>
        <p:nvSpPr>
          <p:cNvPr id="6" name="Slide Number Placeholder 5">
            <a:extLst>
              <a:ext uri="{FF2B5EF4-FFF2-40B4-BE49-F238E27FC236}">
                <a16:creationId xmlns:a16="http://schemas.microsoft.com/office/drawing/2014/main" id="{1DB507E3-81BC-4772-B74D-FA3E87379415}"/>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3257437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AABBF-6859-4A63-9C5D-AF34388865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B63B732-48C3-417F-B9CB-FD7027BF7E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91E5A55-5721-40A2-BBD9-33CBC6D7A5D7}"/>
              </a:ext>
            </a:extLst>
          </p:cNvPr>
          <p:cNvSpPr>
            <a:spLocks noGrp="1"/>
          </p:cNvSpPr>
          <p:nvPr>
            <p:ph type="dt" sz="half" idx="10"/>
          </p:nvPr>
        </p:nvSpPr>
        <p:spPr/>
        <p:txBody>
          <a:bodyPr/>
          <a:lstStyle/>
          <a:p>
            <a:fld id="{6D1B74AD-B19C-4BF2-9FB3-FE120DE19ED1}" type="datetime1">
              <a:rPr lang="en-GB" smtClean="0"/>
              <a:t>29/05/2020</a:t>
            </a:fld>
            <a:endParaRPr lang="en-GB"/>
          </a:p>
        </p:txBody>
      </p:sp>
      <p:sp>
        <p:nvSpPr>
          <p:cNvPr id="5" name="Footer Placeholder 4">
            <a:extLst>
              <a:ext uri="{FF2B5EF4-FFF2-40B4-BE49-F238E27FC236}">
                <a16:creationId xmlns:a16="http://schemas.microsoft.com/office/drawing/2014/main" id="{918BF483-F630-4FC3-BA63-58838F39C63E}"/>
              </a:ext>
            </a:extLst>
          </p:cNvPr>
          <p:cNvSpPr>
            <a:spLocks noGrp="1"/>
          </p:cNvSpPr>
          <p:nvPr>
            <p:ph type="ftr" sz="quarter" idx="11"/>
          </p:nvPr>
        </p:nvSpPr>
        <p:spPr/>
        <p:txBody>
          <a:bodyPr/>
          <a:lstStyle/>
          <a:p>
            <a:r>
              <a:rPr lang="en-GB"/>
              <a:t>Transforming Construction Programme State Aid Analysis: Public Sector IP</a:t>
            </a:r>
          </a:p>
        </p:txBody>
      </p:sp>
      <p:sp>
        <p:nvSpPr>
          <p:cNvPr id="6" name="Slide Number Placeholder 5">
            <a:extLst>
              <a:ext uri="{FF2B5EF4-FFF2-40B4-BE49-F238E27FC236}">
                <a16:creationId xmlns:a16="http://schemas.microsoft.com/office/drawing/2014/main" id="{DA225DD7-9A9F-4840-AA1B-DF798615C144}"/>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3037544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EFA74-E23D-4025-89DF-C31D0004C0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A535CE-CCA7-4075-8659-4BB0404841D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C27955-01D6-4EB5-9E36-53A70DDC826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21E7F1-E038-488E-99F9-C9B8D5AE9646}"/>
              </a:ext>
            </a:extLst>
          </p:cNvPr>
          <p:cNvSpPr>
            <a:spLocks noGrp="1"/>
          </p:cNvSpPr>
          <p:nvPr>
            <p:ph type="dt" sz="half" idx="10"/>
          </p:nvPr>
        </p:nvSpPr>
        <p:spPr/>
        <p:txBody>
          <a:bodyPr/>
          <a:lstStyle/>
          <a:p>
            <a:fld id="{C3E406DA-0A65-4518-BE46-AC09F99CAA30}" type="datetime1">
              <a:rPr lang="en-GB" smtClean="0"/>
              <a:t>29/05/2020</a:t>
            </a:fld>
            <a:endParaRPr lang="en-GB"/>
          </a:p>
        </p:txBody>
      </p:sp>
      <p:sp>
        <p:nvSpPr>
          <p:cNvPr id="6" name="Footer Placeholder 5">
            <a:extLst>
              <a:ext uri="{FF2B5EF4-FFF2-40B4-BE49-F238E27FC236}">
                <a16:creationId xmlns:a16="http://schemas.microsoft.com/office/drawing/2014/main" id="{59C586CA-E80C-4D8E-BF4D-A3F7D004C5C5}"/>
              </a:ext>
            </a:extLst>
          </p:cNvPr>
          <p:cNvSpPr>
            <a:spLocks noGrp="1"/>
          </p:cNvSpPr>
          <p:nvPr>
            <p:ph type="ftr" sz="quarter" idx="11"/>
          </p:nvPr>
        </p:nvSpPr>
        <p:spPr/>
        <p:txBody>
          <a:bodyPr/>
          <a:lstStyle/>
          <a:p>
            <a:r>
              <a:rPr lang="en-GB"/>
              <a:t>Transforming Construction Programme State Aid Analysis: Public Sector IP</a:t>
            </a:r>
          </a:p>
        </p:txBody>
      </p:sp>
      <p:sp>
        <p:nvSpPr>
          <p:cNvPr id="7" name="Slide Number Placeholder 6">
            <a:extLst>
              <a:ext uri="{FF2B5EF4-FFF2-40B4-BE49-F238E27FC236}">
                <a16:creationId xmlns:a16="http://schemas.microsoft.com/office/drawing/2014/main" id="{3BB78BEA-91BE-448A-8531-B3D1DDE018D0}"/>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708258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11C58-2EF1-42BE-99F3-5D75B795BB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0DDA955-C88D-4D9C-B7FD-0407F8AAC9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BE006F5-AF8A-4D23-A7C6-808208A50F1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498C22-BFEB-42DF-A2F2-76D911C038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2EABEB5-612C-4804-90FB-AE8D0ACD46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FFF4F0A-5035-44F0-B50B-305FE30DCBE3}"/>
              </a:ext>
            </a:extLst>
          </p:cNvPr>
          <p:cNvSpPr>
            <a:spLocks noGrp="1"/>
          </p:cNvSpPr>
          <p:nvPr>
            <p:ph type="dt" sz="half" idx="10"/>
          </p:nvPr>
        </p:nvSpPr>
        <p:spPr/>
        <p:txBody>
          <a:bodyPr/>
          <a:lstStyle/>
          <a:p>
            <a:fld id="{8D366D5A-6AC3-4ADF-B897-009507BA6F30}" type="datetime1">
              <a:rPr lang="en-GB" smtClean="0"/>
              <a:t>29/05/2020</a:t>
            </a:fld>
            <a:endParaRPr lang="en-GB"/>
          </a:p>
        </p:txBody>
      </p:sp>
      <p:sp>
        <p:nvSpPr>
          <p:cNvPr id="8" name="Footer Placeholder 7">
            <a:extLst>
              <a:ext uri="{FF2B5EF4-FFF2-40B4-BE49-F238E27FC236}">
                <a16:creationId xmlns:a16="http://schemas.microsoft.com/office/drawing/2014/main" id="{60024062-E9FC-4F03-8C1E-22AD8D9E7B3C}"/>
              </a:ext>
            </a:extLst>
          </p:cNvPr>
          <p:cNvSpPr>
            <a:spLocks noGrp="1"/>
          </p:cNvSpPr>
          <p:nvPr>
            <p:ph type="ftr" sz="quarter" idx="11"/>
          </p:nvPr>
        </p:nvSpPr>
        <p:spPr/>
        <p:txBody>
          <a:bodyPr/>
          <a:lstStyle/>
          <a:p>
            <a:r>
              <a:rPr lang="en-GB"/>
              <a:t>Transforming Construction Programme State Aid Analysis: Public Sector IP</a:t>
            </a:r>
          </a:p>
        </p:txBody>
      </p:sp>
      <p:sp>
        <p:nvSpPr>
          <p:cNvPr id="9" name="Slide Number Placeholder 8">
            <a:extLst>
              <a:ext uri="{FF2B5EF4-FFF2-40B4-BE49-F238E27FC236}">
                <a16:creationId xmlns:a16="http://schemas.microsoft.com/office/drawing/2014/main" id="{A8B79A7E-1871-40FF-9B3A-3A4DCB09D8AC}"/>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971162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85E2E-3472-4448-B38C-80409E5EE9C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BF5FD07-8553-4152-9BE8-9B4B69517592}"/>
              </a:ext>
            </a:extLst>
          </p:cNvPr>
          <p:cNvSpPr>
            <a:spLocks noGrp="1"/>
          </p:cNvSpPr>
          <p:nvPr>
            <p:ph type="dt" sz="half" idx="10"/>
          </p:nvPr>
        </p:nvSpPr>
        <p:spPr/>
        <p:txBody>
          <a:bodyPr/>
          <a:lstStyle/>
          <a:p>
            <a:fld id="{18711E3D-9548-41C6-9D03-F8ECFC28CD85}" type="datetime1">
              <a:rPr lang="en-GB" smtClean="0"/>
              <a:t>29/05/2020</a:t>
            </a:fld>
            <a:endParaRPr lang="en-GB"/>
          </a:p>
        </p:txBody>
      </p:sp>
      <p:sp>
        <p:nvSpPr>
          <p:cNvPr id="4" name="Footer Placeholder 3">
            <a:extLst>
              <a:ext uri="{FF2B5EF4-FFF2-40B4-BE49-F238E27FC236}">
                <a16:creationId xmlns:a16="http://schemas.microsoft.com/office/drawing/2014/main" id="{9C7A1771-AC1E-469D-BACC-EE0E6B472BAC}"/>
              </a:ext>
            </a:extLst>
          </p:cNvPr>
          <p:cNvSpPr>
            <a:spLocks noGrp="1"/>
          </p:cNvSpPr>
          <p:nvPr>
            <p:ph type="ftr" sz="quarter" idx="11"/>
          </p:nvPr>
        </p:nvSpPr>
        <p:spPr/>
        <p:txBody>
          <a:bodyPr/>
          <a:lstStyle/>
          <a:p>
            <a:r>
              <a:rPr lang="en-GB"/>
              <a:t>Transforming Construction Programme State Aid Analysis: Public Sector IP</a:t>
            </a:r>
          </a:p>
        </p:txBody>
      </p:sp>
      <p:sp>
        <p:nvSpPr>
          <p:cNvPr id="5" name="Slide Number Placeholder 4">
            <a:extLst>
              <a:ext uri="{FF2B5EF4-FFF2-40B4-BE49-F238E27FC236}">
                <a16:creationId xmlns:a16="http://schemas.microsoft.com/office/drawing/2014/main" id="{22793D3C-1FB2-4595-B8AC-1939A2A6CC02}"/>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768006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C7A91D-4785-49D7-AC18-4E38D3137DB4}"/>
              </a:ext>
            </a:extLst>
          </p:cNvPr>
          <p:cNvSpPr>
            <a:spLocks noGrp="1"/>
          </p:cNvSpPr>
          <p:nvPr>
            <p:ph type="dt" sz="half" idx="10"/>
          </p:nvPr>
        </p:nvSpPr>
        <p:spPr/>
        <p:txBody>
          <a:bodyPr/>
          <a:lstStyle/>
          <a:p>
            <a:fld id="{3FB8B561-10B9-4525-8BBE-C0B06F833BE9}" type="datetime1">
              <a:rPr lang="en-GB" smtClean="0"/>
              <a:t>29/05/2020</a:t>
            </a:fld>
            <a:endParaRPr lang="en-GB"/>
          </a:p>
        </p:txBody>
      </p:sp>
      <p:sp>
        <p:nvSpPr>
          <p:cNvPr id="3" name="Footer Placeholder 2">
            <a:extLst>
              <a:ext uri="{FF2B5EF4-FFF2-40B4-BE49-F238E27FC236}">
                <a16:creationId xmlns:a16="http://schemas.microsoft.com/office/drawing/2014/main" id="{1F2C6E1C-F66E-478F-BE52-D1AD95DD1761}"/>
              </a:ext>
            </a:extLst>
          </p:cNvPr>
          <p:cNvSpPr>
            <a:spLocks noGrp="1"/>
          </p:cNvSpPr>
          <p:nvPr>
            <p:ph type="ftr" sz="quarter" idx="11"/>
          </p:nvPr>
        </p:nvSpPr>
        <p:spPr/>
        <p:txBody>
          <a:bodyPr/>
          <a:lstStyle/>
          <a:p>
            <a:r>
              <a:rPr lang="en-GB"/>
              <a:t>Transforming Construction Programme State Aid Analysis: Public Sector IP</a:t>
            </a:r>
          </a:p>
        </p:txBody>
      </p:sp>
      <p:sp>
        <p:nvSpPr>
          <p:cNvPr id="4" name="Slide Number Placeholder 3">
            <a:extLst>
              <a:ext uri="{FF2B5EF4-FFF2-40B4-BE49-F238E27FC236}">
                <a16:creationId xmlns:a16="http://schemas.microsoft.com/office/drawing/2014/main" id="{A9FD1CE1-FFD0-445E-ACCE-D1E5A7D23637}"/>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585900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2F341-B560-41A2-836D-B925D0466B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2C78246-7440-45AA-AB8D-BED848B96A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34231FB-EC3F-4115-9A4A-E6C222080E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F376C2F-054B-41D7-8C10-418B1D11D731}"/>
              </a:ext>
            </a:extLst>
          </p:cNvPr>
          <p:cNvSpPr>
            <a:spLocks noGrp="1"/>
          </p:cNvSpPr>
          <p:nvPr>
            <p:ph type="dt" sz="half" idx="10"/>
          </p:nvPr>
        </p:nvSpPr>
        <p:spPr/>
        <p:txBody>
          <a:bodyPr/>
          <a:lstStyle/>
          <a:p>
            <a:fld id="{E9116FA1-31B7-40A3-A071-38EFB1C75B4E}" type="datetime1">
              <a:rPr lang="en-GB" smtClean="0"/>
              <a:t>29/05/2020</a:t>
            </a:fld>
            <a:endParaRPr lang="en-GB"/>
          </a:p>
        </p:txBody>
      </p:sp>
      <p:sp>
        <p:nvSpPr>
          <p:cNvPr id="6" name="Footer Placeholder 5">
            <a:extLst>
              <a:ext uri="{FF2B5EF4-FFF2-40B4-BE49-F238E27FC236}">
                <a16:creationId xmlns:a16="http://schemas.microsoft.com/office/drawing/2014/main" id="{53140A58-179C-4582-82D9-E38AD731FCBE}"/>
              </a:ext>
            </a:extLst>
          </p:cNvPr>
          <p:cNvSpPr>
            <a:spLocks noGrp="1"/>
          </p:cNvSpPr>
          <p:nvPr>
            <p:ph type="ftr" sz="quarter" idx="11"/>
          </p:nvPr>
        </p:nvSpPr>
        <p:spPr/>
        <p:txBody>
          <a:bodyPr/>
          <a:lstStyle/>
          <a:p>
            <a:r>
              <a:rPr lang="en-GB"/>
              <a:t>Transforming Construction Programme State Aid Analysis: Public Sector IP</a:t>
            </a:r>
          </a:p>
        </p:txBody>
      </p:sp>
      <p:sp>
        <p:nvSpPr>
          <p:cNvPr id="7" name="Slide Number Placeholder 6">
            <a:extLst>
              <a:ext uri="{FF2B5EF4-FFF2-40B4-BE49-F238E27FC236}">
                <a16:creationId xmlns:a16="http://schemas.microsoft.com/office/drawing/2014/main" id="{A2B44B25-7366-4D1B-816A-BA2501831D4C}"/>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2573018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74D0A-E726-4E1B-8B69-2B00188EDC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9A9EAD6-C391-4549-B042-42F04B51A5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00E4CE-AD1C-43CF-8651-98768D59EC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92AD596-F0EC-44FB-8CDF-2FE24E63F763}"/>
              </a:ext>
            </a:extLst>
          </p:cNvPr>
          <p:cNvSpPr>
            <a:spLocks noGrp="1"/>
          </p:cNvSpPr>
          <p:nvPr>
            <p:ph type="dt" sz="half" idx="10"/>
          </p:nvPr>
        </p:nvSpPr>
        <p:spPr/>
        <p:txBody>
          <a:bodyPr/>
          <a:lstStyle/>
          <a:p>
            <a:fld id="{8C67E46F-E931-433B-85D9-8C9B43E69D44}" type="datetime1">
              <a:rPr lang="en-GB" smtClean="0"/>
              <a:t>29/05/2020</a:t>
            </a:fld>
            <a:endParaRPr lang="en-GB"/>
          </a:p>
        </p:txBody>
      </p:sp>
      <p:sp>
        <p:nvSpPr>
          <p:cNvPr id="6" name="Footer Placeholder 5">
            <a:extLst>
              <a:ext uri="{FF2B5EF4-FFF2-40B4-BE49-F238E27FC236}">
                <a16:creationId xmlns:a16="http://schemas.microsoft.com/office/drawing/2014/main" id="{23ED2C38-7B7D-4485-AFE6-EB8307FE193D}"/>
              </a:ext>
            </a:extLst>
          </p:cNvPr>
          <p:cNvSpPr>
            <a:spLocks noGrp="1"/>
          </p:cNvSpPr>
          <p:nvPr>
            <p:ph type="ftr" sz="quarter" idx="11"/>
          </p:nvPr>
        </p:nvSpPr>
        <p:spPr/>
        <p:txBody>
          <a:bodyPr/>
          <a:lstStyle/>
          <a:p>
            <a:r>
              <a:rPr lang="en-GB"/>
              <a:t>Transforming Construction Programme State Aid Analysis: Public Sector IP</a:t>
            </a:r>
          </a:p>
        </p:txBody>
      </p:sp>
      <p:sp>
        <p:nvSpPr>
          <p:cNvPr id="7" name="Slide Number Placeholder 6">
            <a:extLst>
              <a:ext uri="{FF2B5EF4-FFF2-40B4-BE49-F238E27FC236}">
                <a16:creationId xmlns:a16="http://schemas.microsoft.com/office/drawing/2014/main" id="{FF718C35-662B-43B1-AC1E-A212A94DDC47}"/>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941586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15129-C2D0-4A38-8BE6-50F62AAAE45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04F70A-02EF-4995-9DB0-C96F95328AA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C227AF-1066-4F53-B468-A2994FC45A28}"/>
              </a:ext>
            </a:extLst>
          </p:cNvPr>
          <p:cNvSpPr>
            <a:spLocks noGrp="1"/>
          </p:cNvSpPr>
          <p:nvPr>
            <p:ph type="dt" sz="half" idx="10"/>
          </p:nvPr>
        </p:nvSpPr>
        <p:spPr/>
        <p:txBody>
          <a:bodyPr/>
          <a:lstStyle/>
          <a:p>
            <a:fld id="{40B494C7-C7E2-4842-A0B2-2EAB40A291A0}" type="datetime1">
              <a:rPr lang="en-GB" smtClean="0"/>
              <a:t>29/05/2020</a:t>
            </a:fld>
            <a:endParaRPr lang="en-GB"/>
          </a:p>
        </p:txBody>
      </p:sp>
      <p:sp>
        <p:nvSpPr>
          <p:cNvPr id="5" name="Footer Placeholder 4">
            <a:extLst>
              <a:ext uri="{FF2B5EF4-FFF2-40B4-BE49-F238E27FC236}">
                <a16:creationId xmlns:a16="http://schemas.microsoft.com/office/drawing/2014/main" id="{2FD889AF-D0C2-4B7E-902A-EE0C0E81438C}"/>
              </a:ext>
            </a:extLst>
          </p:cNvPr>
          <p:cNvSpPr>
            <a:spLocks noGrp="1"/>
          </p:cNvSpPr>
          <p:nvPr>
            <p:ph type="ftr" sz="quarter" idx="11"/>
          </p:nvPr>
        </p:nvSpPr>
        <p:spPr/>
        <p:txBody>
          <a:bodyPr/>
          <a:lstStyle/>
          <a:p>
            <a:r>
              <a:rPr lang="en-GB"/>
              <a:t>Transforming Construction Programme State Aid Analysis: Public Sector IP</a:t>
            </a:r>
          </a:p>
        </p:txBody>
      </p:sp>
      <p:sp>
        <p:nvSpPr>
          <p:cNvPr id="6" name="Slide Number Placeholder 5">
            <a:extLst>
              <a:ext uri="{FF2B5EF4-FFF2-40B4-BE49-F238E27FC236}">
                <a16:creationId xmlns:a16="http://schemas.microsoft.com/office/drawing/2014/main" id="{2A28AE1E-FB6C-481E-AA61-3DCCEE5EC9A5}"/>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139823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C96E0B6-81B0-4068-90E1-BAB57A8E32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884BAA6-4805-4F48-825B-48BF22CD758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5E2B8B-4A73-4D3D-A1F4-E4F0C3E5417D}"/>
              </a:ext>
            </a:extLst>
          </p:cNvPr>
          <p:cNvSpPr>
            <a:spLocks noGrp="1"/>
          </p:cNvSpPr>
          <p:nvPr>
            <p:ph type="dt" sz="half" idx="10"/>
          </p:nvPr>
        </p:nvSpPr>
        <p:spPr/>
        <p:txBody>
          <a:bodyPr/>
          <a:lstStyle/>
          <a:p>
            <a:fld id="{4BF25406-65D8-4D28-90EB-DC443416781F}" type="datetime1">
              <a:rPr lang="en-GB" smtClean="0"/>
              <a:t>29/05/2020</a:t>
            </a:fld>
            <a:endParaRPr lang="en-GB"/>
          </a:p>
        </p:txBody>
      </p:sp>
      <p:sp>
        <p:nvSpPr>
          <p:cNvPr id="5" name="Footer Placeholder 4">
            <a:extLst>
              <a:ext uri="{FF2B5EF4-FFF2-40B4-BE49-F238E27FC236}">
                <a16:creationId xmlns:a16="http://schemas.microsoft.com/office/drawing/2014/main" id="{CBB10295-1001-457E-9E02-0E1F6C448464}"/>
              </a:ext>
            </a:extLst>
          </p:cNvPr>
          <p:cNvSpPr>
            <a:spLocks noGrp="1"/>
          </p:cNvSpPr>
          <p:nvPr>
            <p:ph type="ftr" sz="quarter" idx="11"/>
          </p:nvPr>
        </p:nvSpPr>
        <p:spPr/>
        <p:txBody>
          <a:bodyPr/>
          <a:lstStyle/>
          <a:p>
            <a:r>
              <a:rPr lang="en-GB"/>
              <a:t>Transforming Construction Programme State Aid Analysis: Public Sector IP</a:t>
            </a:r>
          </a:p>
        </p:txBody>
      </p:sp>
      <p:sp>
        <p:nvSpPr>
          <p:cNvPr id="6" name="Slide Number Placeholder 5">
            <a:extLst>
              <a:ext uri="{FF2B5EF4-FFF2-40B4-BE49-F238E27FC236}">
                <a16:creationId xmlns:a16="http://schemas.microsoft.com/office/drawing/2014/main" id="{77184FF8-FD86-48D5-A7B6-EA2920CC58C6}"/>
              </a:ext>
            </a:extLst>
          </p:cNvPr>
          <p:cNvSpPr>
            <a:spLocks noGrp="1"/>
          </p:cNvSpPr>
          <p:nvPr>
            <p:ph type="sldNum" sz="quarter" idx="12"/>
          </p:nvPr>
        </p:nvSpPr>
        <p:spPr/>
        <p:txBody>
          <a:bodyPr/>
          <a:lstStyle/>
          <a:p>
            <a:fld id="{9F6E8737-08B6-4E2A-BB86-BC8B5A743819}" type="slidenum">
              <a:rPr lang="en-GB" smtClean="0"/>
              <a:t>‹#›</a:t>
            </a:fld>
            <a:endParaRPr lang="en-GB"/>
          </a:p>
        </p:txBody>
      </p:sp>
    </p:spTree>
    <p:extLst>
      <p:ext uri="{BB962C8B-B14F-4D97-AF65-F5344CB8AC3E}">
        <p14:creationId xmlns:p14="http://schemas.microsoft.com/office/powerpoint/2010/main" val="141757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5C7F02-1658-48F7-B318-EF63313FE1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A509D2-2DB3-4918-8959-60CC687257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826A90-359B-40FB-9038-60F7AAE9D1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BEE489-D01C-4CCF-B11C-ADF6409F539C}" type="datetime1">
              <a:rPr lang="en-GB" smtClean="0"/>
              <a:t>29/05/2020</a:t>
            </a:fld>
            <a:endParaRPr lang="en-GB"/>
          </a:p>
        </p:txBody>
      </p:sp>
      <p:sp>
        <p:nvSpPr>
          <p:cNvPr id="5" name="Footer Placeholder 4">
            <a:extLst>
              <a:ext uri="{FF2B5EF4-FFF2-40B4-BE49-F238E27FC236}">
                <a16:creationId xmlns:a16="http://schemas.microsoft.com/office/drawing/2014/main" id="{BCF86179-F62A-4487-85E4-9591261D77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Transforming Construction Programme State Aid Analysis: Public Sector IP</a:t>
            </a:r>
          </a:p>
        </p:txBody>
      </p:sp>
      <p:sp>
        <p:nvSpPr>
          <p:cNvPr id="6" name="Slide Number Placeholder 5">
            <a:extLst>
              <a:ext uri="{FF2B5EF4-FFF2-40B4-BE49-F238E27FC236}">
                <a16:creationId xmlns:a16="http://schemas.microsoft.com/office/drawing/2014/main" id="{9AA3A655-7E27-4C9F-831A-2E6C5C1E8F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6E8737-08B6-4E2A-BB86-BC8B5A743819}" type="slidenum">
              <a:rPr lang="en-GB" smtClean="0"/>
              <a:t>‹#›</a:t>
            </a:fld>
            <a:endParaRPr lang="en-GB"/>
          </a:p>
        </p:txBody>
      </p:sp>
    </p:spTree>
    <p:extLst>
      <p:ext uri="{BB962C8B-B14F-4D97-AF65-F5344CB8AC3E}">
        <p14:creationId xmlns:p14="http://schemas.microsoft.com/office/powerpoint/2010/main" val="15243415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281491" y="5855905"/>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401236" y="1380689"/>
            <a:ext cx="11509272" cy="4278094"/>
          </a:xfrm>
          <a:prstGeom prst="rect">
            <a:avLst/>
          </a:prstGeom>
        </p:spPr>
        <p:txBody>
          <a:bodyPr wrap="square">
            <a:spAutoFit/>
          </a:bodyPr>
          <a:lstStyle/>
          <a:p>
            <a:r>
              <a:rPr lang="en-GB" sz="4800" b="1" dirty="0">
                <a:solidFill>
                  <a:schemeClr val="tx2"/>
                </a:solidFill>
                <a:latin typeface="Arial" panose="020B0604020202020204" pitchFamily="34" charset="0"/>
                <a:cs typeface="Arial" panose="020B0604020202020204" pitchFamily="34" charset="0"/>
              </a:rPr>
              <a:t>Roadmap to Recovery</a:t>
            </a:r>
          </a:p>
          <a:p>
            <a:endParaRPr lang="en-GB" sz="2800" b="1" dirty="0">
              <a:solidFill>
                <a:schemeClr val="tx2"/>
              </a:solidFill>
              <a:latin typeface="Arial" panose="020B0604020202020204" pitchFamily="34" charset="0"/>
              <a:cs typeface="Arial" panose="020B0604020202020204" pitchFamily="34" charset="0"/>
            </a:endParaRPr>
          </a:p>
          <a:p>
            <a:r>
              <a:rPr lang="en-GB" sz="2800" b="1" dirty="0">
                <a:solidFill>
                  <a:schemeClr val="tx2"/>
                </a:solidFill>
                <a:latin typeface="Arial" panose="020B0604020202020204" pitchFamily="34" charset="0"/>
                <a:cs typeface="Arial" panose="020B0604020202020204" pitchFamily="34" charset="0"/>
              </a:rPr>
              <a:t>An Industry Recovery Plan for the UK Construction Sector</a:t>
            </a:r>
          </a:p>
          <a:p>
            <a:endParaRPr lang="en-GB" sz="2800" b="1" dirty="0">
              <a:solidFill>
                <a:schemeClr val="tx2"/>
              </a:solidFill>
              <a:latin typeface="Arial" panose="020B0604020202020204" pitchFamily="34" charset="0"/>
              <a:cs typeface="Arial" panose="020B0604020202020204" pitchFamily="34" charset="0"/>
            </a:endParaRPr>
          </a:p>
          <a:p>
            <a:endParaRPr lang="en-GB" sz="2800" b="1" dirty="0">
              <a:solidFill>
                <a:schemeClr val="tx2"/>
              </a:solidFill>
              <a:latin typeface="Arial" panose="020B0604020202020204" pitchFamily="34" charset="0"/>
              <a:cs typeface="Arial" panose="020B0604020202020204" pitchFamily="34" charset="0"/>
            </a:endParaRPr>
          </a:p>
          <a:p>
            <a:endParaRPr lang="en-GB" sz="2800" b="1" dirty="0">
              <a:solidFill>
                <a:schemeClr val="tx2"/>
              </a:solidFill>
              <a:latin typeface="Arial" panose="020B0604020202020204" pitchFamily="34" charset="0"/>
              <a:cs typeface="Arial" panose="020B0604020202020204" pitchFamily="34" charset="0"/>
            </a:endParaRPr>
          </a:p>
          <a:p>
            <a:endParaRPr lang="en-GB" sz="2800" b="1" dirty="0">
              <a:solidFill>
                <a:schemeClr val="tx2"/>
              </a:solidFill>
              <a:latin typeface="Arial" panose="020B0604020202020204" pitchFamily="34" charset="0"/>
              <a:cs typeface="Arial" panose="020B0604020202020204" pitchFamily="34" charset="0"/>
            </a:endParaRPr>
          </a:p>
          <a:p>
            <a:endParaRPr lang="en-GB" sz="2800" b="1" dirty="0">
              <a:solidFill>
                <a:schemeClr val="tx2"/>
              </a:solidFill>
              <a:latin typeface="Arial" panose="020B0604020202020204" pitchFamily="34" charset="0"/>
              <a:cs typeface="Arial" panose="020B0604020202020204" pitchFamily="34" charset="0"/>
            </a:endParaRPr>
          </a:p>
          <a:p>
            <a:pPr algn="ctr"/>
            <a:r>
              <a:rPr lang="en-GB" sz="2800" b="1" dirty="0">
                <a:solidFill>
                  <a:schemeClr val="tx2"/>
                </a:solidFill>
                <a:latin typeface="Arial" panose="020B0604020202020204" pitchFamily="34" charset="0"/>
                <a:cs typeface="Arial" panose="020B0604020202020204" pitchFamily="34" charset="0"/>
              </a:rPr>
              <a:t>Construction Leadership Council</a:t>
            </a: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1</a:t>
            </a:fld>
            <a:endParaRPr lang="en-GB"/>
          </a:p>
        </p:txBody>
      </p:sp>
      <p:pic>
        <p:nvPicPr>
          <p:cNvPr id="8" name="Picture 7">
            <a:extLst>
              <a:ext uri="{FF2B5EF4-FFF2-40B4-BE49-F238E27FC236}">
                <a16:creationId xmlns:a16="http://schemas.microsoft.com/office/drawing/2014/main" id="{0C609B2B-4D61-4573-8ACD-698D87287B0C}"/>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93910" y="-174943"/>
            <a:ext cx="3181350" cy="1721485"/>
          </a:xfrm>
          <a:prstGeom prst="rect">
            <a:avLst/>
          </a:prstGeom>
          <a:noFill/>
          <a:ln>
            <a:noFill/>
          </a:ln>
        </p:spPr>
      </p:pic>
    </p:spTree>
    <p:extLst>
      <p:ext uri="{BB962C8B-B14F-4D97-AF65-F5344CB8AC3E}">
        <p14:creationId xmlns:p14="http://schemas.microsoft.com/office/powerpoint/2010/main" val="3437676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1" y="5855905"/>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355001" y="361764"/>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Executive Summary </a:t>
            </a:r>
            <a:r>
              <a:rPr lang="en-GB" sz="2800" b="1" dirty="0">
                <a:solidFill>
                  <a:schemeClr val="accent2"/>
                </a:solidFill>
                <a:latin typeface="Arial" panose="020B0604020202020204" pitchFamily="34" charset="0"/>
                <a:cs typeface="Arial" panose="020B0604020202020204" pitchFamily="34" charset="0"/>
              </a:rPr>
              <a:t>  </a:t>
            </a: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2</a:t>
            </a:fld>
            <a:endParaRPr lang="en-GB"/>
          </a:p>
        </p:txBody>
      </p:sp>
      <p:sp>
        <p:nvSpPr>
          <p:cNvPr id="5" name="Rectangle 4"/>
          <p:cNvSpPr/>
          <p:nvPr/>
        </p:nvSpPr>
        <p:spPr>
          <a:xfrm>
            <a:off x="355001" y="946129"/>
            <a:ext cx="11629017" cy="4801314"/>
          </a:xfrm>
          <a:prstGeom prst="rect">
            <a:avLst/>
          </a:prstGeom>
        </p:spPr>
        <p:txBody>
          <a:bodyPr wrap="square">
            <a:spAutoFit/>
          </a:bodyPr>
          <a:lstStyle/>
          <a:p>
            <a:pPr>
              <a:spcAft>
                <a:spcPts val="0"/>
              </a:spcAft>
            </a:pPr>
            <a:r>
              <a:rPr lang="en-GB" b="1" dirty="0">
                <a:latin typeface="Arial" panose="020B0604020202020204" pitchFamily="34" charset="0"/>
                <a:ea typeface="Calibri" panose="020F0502020204030204" pitchFamily="34" charset="0"/>
                <a:cs typeface="Calibri" panose="020F0502020204030204" pitchFamily="34" charset="0"/>
              </a:rPr>
              <a:t>Executive Summary</a:t>
            </a:r>
            <a:endParaRPr lang="en-GB" sz="2400" dirty="0">
              <a:latin typeface="Calibri" panose="020F0502020204030204" pitchFamily="34" charset="0"/>
              <a:ea typeface="Calibri" panose="020F0502020204030204" pitchFamily="34" charset="0"/>
              <a:cs typeface="Calibri" panose="020F0502020204030204" pitchFamily="34" charset="0"/>
            </a:endParaRPr>
          </a:p>
          <a:p>
            <a:pPr marL="342900" lvl="0" indent="-342900">
              <a:spcAft>
                <a:spcPts val="0"/>
              </a:spcAft>
              <a:buFont typeface="Symbol" panose="05050102010706020507" pitchFamily="18" charset="2"/>
              <a:buChar char=""/>
            </a:pPr>
            <a:r>
              <a:rPr lang="en-GB" dirty="0">
                <a:latin typeface="Arial" panose="020B0604020202020204" pitchFamily="34" charset="0"/>
                <a:ea typeface="Calibri" panose="020F0502020204030204" pitchFamily="34" charset="0"/>
                <a:cs typeface="Symbol" panose="05050102010706020507" pitchFamily="18" charset="2"/>
              </a:rPr>
              <a:t>Roadmap to Recovery is a strategy to drive the recovery of the construction and built environment sectors, and through them the wider UK economy, following the Covid19 pandemic and economic downturn.</a:t>
            </a:r>
          </a:p>
          <a:p>
            <a:pPr marL="342900" indent="-342900">
              <a:buFont typeface="Symbol" panose="05050102010706020507" pitchFamily="18" charset="2"/>
              <a:buChar char=""/>
            </a:pPr>
            <a:r>
              <a:rPr lang="en-GB" dirty="0">
                <a:latin typeface="Arial" panose="020B0604020202020204" pitchFamily="34" charset="0"/>
                <a:ea typeface="Calibri" panose="020F0502020204030204" pitchFamily="34" charset="0"/>
                <a:cs typeface="Symbol" panose="05050102010706020507" pitchFamily="18" charset="2"/>
              </a:rPr>
              <a:t>Construction is uniquely placed to drive the national economic recovery. It operates throughout the UK, employs over 3m workers, and exports billions of pounds of products and services. </a:t>
            </a:r>
          </a:p>
          <a:p>
            <a:pPr marL="342900" lvl="0" indent="-342900">
              <a:spcAft>
                <a:spcPts val="0"/>
              </a:spcAft>
              <a:buFont typeface="Symbol" panose="05050102010706020507" pitchFamily="18" charset="2"/>
              <a:buChar char=""/>
            </a:pPr>
            <a:r>
              <a:rPr lang="en-GB" dirty="0">
                <a:latin typeface="Arial" panose="020B0604020202020204" pitchFamily="34" charset="0"/>
                <a:ea typeface="Calibri" panose="020F0502020204030204" pitchFamily="34" charset="0"/>
                <a:cs typeface="Symbol" panose="05050102010706020507" pitchFamily="18" charset="2"/>
              </a:rPr>
              <a:t>The strategy aims to increase the level of activity across the construction ecosystem, accelerate the process of industry adjustment to the new normal, and build capacity in the industry to deliver strategic priorities, including: increasing prosperity across the UK; decarbonisation; modernisation through digital and manufacturing technologies; and delivering better, safer buildings.</a:t>
            </a:r>
            <a:endParaRPr lang="en-GB" sz="2400" dirty="0">
              <a:latin typeface="Calibri" panose="020F0502020204030204" pitchFamily="34" charset="0"/>
              <a:ea typeface="Calibri" panose="020F0502020204030204" pitchFamily="34" charset="0"/>
              <a:cs typeface="Symbol" panose="05050102010706020507" pitchFamily="18" charset="2"/>
            </a:endParaRPr>
          </a:p>
          <a:p>
            <a:pPr marL="342900" lvl="0" indent="-342900">
              <a:spcAft>
                <a:spcPts val="0"/>
              </a:spcAft>
              <a:buFont typeface="Symbol" panose="05050102010706020507" pitchFamily="18" charset="2"/>
              <a:buChar char=""/>
            </a:pPr>
            <a:r>
              <a:rPr lang="en-GB" dirty="0">
                <a:latin typeface="Arial" panose="020B0604020202020204" pitchFamily="34" charset="0"/>
                <a:ea typeface="Calibri" panose="020F0502020204030204" pitchFamily="34" charset="0"/>
                <a:cs typeface="Symbol" panose="05050102010706020507" pitchFamily="18" charset="2"/>
              </a:rPr>
              <a:t>There are 3 phases to the plan, to be delivered over two years:</a:t>
            </a:r>
          </a:p>
          <a:p>
            <a:pPr marL="800100" lvl="1" indent="-342900">
              <a:buFont typeface="Symbol" panose="05050102010706020507" pitchFamily="18" charset="2"/>
              <a:buChar char=""/>
            </a:pPr>
            <a:r>
              <a:rPr lang="en-GB" dirty="0">
                <a:solidFill>
                  <a:srgbClr val="FF0000"/>
                </a:solidFill>
                <a:latin typeface="Arial" panose="020B0604020202020204" pitchFamily="34" charset="0"/>
                <a:ea typeface="Calibri" panose="020F0502020204030204" pitchFamily="34" charset="0"/>
                <a:cs typeface="Symbol" panose="05050102010706020507" pitchFamily="18" charset="2"/>
              </a:rPr>
              <a:t>Restart</a:t>
            </a:r>
            <a:r>
              <a:rPr lang="en-GB" dirty="0">
                <a:latin typeface="Arial" panose="020B0604020202020204" pitchFamily="34" charset="0"/>
                <a:ea typeface="Calibri" panose="020F0502020204030204" pitchFamily="34" charset="0"/>
                <a:cs typeface="Symbol" panose="05050102010706020507" pitchFamily="18" charset="2"/>
              </a:rPr>
              <a:t>: increase output, maximise employment and minimise disruption (0-3 months);</a:t>
            </a:r>
          </a:p>
          <a:p>
            <a:pPr marL="800100" lvl="1" indent="-342900">
              <a:buFont typeface="Symbol" panose="05050102010706020507" pitchFamily="18" charset="2"/>
              <a:buChar char=""/>
            </a:pPr>
            <a:r>
              <a:rPr lang="en-GB" dirty="0">
                <a:solidFill>
                  <a:srgbClr val="FFC000"/>
                </a:solidFill>
                <a:latin typeface="Arial" panose="020B0604020202020204" pitchFamily="34" charset="0"/>
                <a:ea typeface="Calibri" panose="020F0502020204030204" pitchFamily="34" charset="0"/>
                <a:cs typeface="Symbol" panose="05050102010706020507" pitchFamily="18" charset="2"/>
              </a:rPr>
              <a:t>Reset</a:t>
            </a:r>
            <a:r>
              <a:rPr lang="en-GB" dirty="0">
                <a:latin typeface="Arial" panose="020B0604020202020204" pitchFamily="34" charset="0"/>
                <a:ea typeface="Calibri" panose="020F0502020204030204" pitchFamily="34" charset="0"/>
                <a:cs typeface="Symbol" panose="05050102010706020507" pitchFamily="18" charset="2"/>
              </a:rPr>
              <a:t>: drive demand, increase productivity, strengthen capability in the supply chain (3-12 months); and </a:t>
            </a:r>
          </a:p>
          <a:p>
            <a:pPr marL="800100" lvl="1" indent="-342900">
              <a:buFont typeface="Symbol" panose="05050102010706020507" pitchFamily="18" charset="2"/>
              <a:buChar char=""/>
            </a:pPr>
            <a:r>
              <a:rPr lang="en-GB" dirty="0">
                <a:solidFill>
                  <a:srgbClr val="92D050"/>
                </a:solidFill>
                <a:latin typeface="Arial" panose="020B0604020202020204" pitchFamily="34" charset="0"/>
                <a:ea typeface="Calibri" panose="020F0502020204030204" pitchFamily="34" charset="0"/>
                <a:cs typeface="Symbol" panose="05050102010706020507" pitchFamily="18" charset="2"/>
              </a:rPr>
              <a:t>Reinvent</a:t>
            </a:r>
            <a:r>
              <a:rPr lang="en-GB" dirty="0">
                <a:latin typeface="Arial" panose="020B0604020202020204" pitchFamily="34" charset="0"/>
                <a:ea typeface="Calibri" panose="020F0502020204030204" pitchFamily="34" charset="0"/>
                <a:cs typeface="Symbol" panose="05050102010706020507" pitchFamily="18" charset="2"/>
              </a:rPr>
              <a:t>: transform the industry, deliver better value, collaboration and partnership (12-24 months).</a:t>
            </a:r>
          </a:p>
          <a:p>
            <a:pPr marL="342900" lvl="0" indent="-342900">
              <a:spcAft>
                <a:spcPts val="0"/>
              </a:spcAft>
              <a:buFont typeface="Symbol" panose="05050102010706020507" pitchFamily="18" charset="2"/>
              <a:buChar char=""/>
            </a:pPr>
            <a:r>
              <a:rPr lang="en-GB" dirty="0">
                <a:latin typeface="Arial" panose="020B0604020202020204" pitchFamily="34" charset="0"/>
                <a:ea typeface="Calibri" panose="020F0502020204030204" pitchFamily="34" charset="0"/>
                <a:cs typeface="Symbol" panose="05050102010706020507" pitchFamily="18" charset="2"/>
              </a:rPr>
              <a:t>The outcomes will be a more capable, professional, productive and profitable sector, which delivers better value to clients, better performing infrastructure and buildings, and competes successfully in global markets. </a:t>
            </a:r>
            <a:endParaRPr lang="en-GB" sz="2400" dirty="0">
              <a:latin typeface="Calibri" panose="020F0502020204030204" pitchFamily="34" charset="0"/>
              <a:ea typeface="Calibri" panose="020F0502020204030204" pitchFamily="34" charset="0"/>
              <a:cs typeface="Symbol" panose="05050102010706020507" pitchFamily="18" charset="2"/>
            </a:endParaRPr>
          </a:p>
          <a:p>
            <a:pPr marL="342900" lvl="0" indent="-342900">
              <a:spcAft>
                <a:spcPts val="0"/>
              </a:spcAft>
              <a:buFont typeface="Symbol" panose="05050102010706020507" pitchFamily="18" charset="2"/>
              <a:buChar char=""/>
            </a:pPr>
            <a:r>
              <a:rPr lang="en-GB" dirty="0">
                <a:effectLst/>
                <a:latin typeface="Arial" panose="020B0604020202020204" pitchFamily="34" charset="0"/>
                <a:ea typeface="Calibri" panose="020F0502020204030204" pitchFamily="34" charset="0"/>
                <a:cs typeface="Symbol" panose="05050102010706020507" pitchFamily="18" charset="2"/>
              </a:rPr>
              <a:t>Failure to act will miss an opportunity to deliver this, and risks the industry lapsing into a longer term recession, which erodes capability and skills, and leaves a smaller, weaker sector as a legacy. </a:t>
            </a:r>
            <a:endParaRPr lang="en-GB" dirty="0">
              <a:effectLst/>
              <a:latin typeface="Calibri" panose="020F0502020204030204" pitchFamily="34" charset="0"/>
              <a:ea typeface="Calibri" panose="020F0502020204030204" pitchFamily="34" charset="0"/>
              <a:cs typeface="Symbol" panose="05050102010706020507" pitchFamily="18" charset="2"/>
            </a:endParaRPr>
          </a:p>
        </p:txBody>
      </p:sp>
    </p:spTree>
    <p:extLst>
      <p:ext uri="{BB962C8B-B14F-4D97-AF65-F5344CB8AC3E}">
        <p14:creationId xmlns:p14="http://schemas.microsoft.com/office/powerpoint/2010/main" val="3089022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5802666"/>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355002" y="169975"/>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Outcomes and Benefits </a:t>
            </a:r>
            <a:endParaRPr lang="en-GB" sz="2800" b="1" dirty="0">
              <a:solidFill>
                <a:schemeClr val="accent2"/>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3</a:t>
            </a:fld>
            <a:endParaRPr lang="en-GB"/>
          </a:p>
        </p:txBody>
      </p:sp>
      <p:sp>
        <p:nvSpPr>
          <p:cNvPr id="6" name="Rectangle 5"/>
          <p:cNvSpPr/>
          <p:nvPr/>
        </p:nvSpPr>
        <p:spPr>
          <a:xfrm>
            <a:off x="355002" y="723971"/>
            <a:ext cx="11558830" cy="5109091"/>
          </a:xfrm>
          <a:prstGeom prst="rect">
            <a:avLst/>
          </a:prstGeom>
        </p:spPr>
        <p:txBody>
          <a:bodyPr wrap="square">
            <a:spAutoFit/>
          </a:bodyPr>
          <a:lstStyle/>
          <a:p>
            <a:pPr marL="285750" lvl="0" indent="-285750">
              <a:buFont typeface="Arial" panose="020B0604020202020204" pitchFamily="34" charset="0"/>
              <a:buChar char="•"/>
            </a:pPr>
            <a:r>
              <a:rPr lang="en-GB" b="1" dirty="0"/>
              <a:t>Valuable investment outcomes</a:t>
            </a:r>
            <a:r>
              <a:rPr lang="en-GB" dirty="0"/>
              <a:t> including essential social and economic infrastructure, driving long-term productivity improvement across the economy, and supporting the delivery of public services. Delivering the national strategic infrastructure priorities identified by the National Infrastructure Commission, and a better co-ordinated approach to the planning and delivery of infrastructure and other built assets.</a:t>
            </a:r>
          </a:p>
          <a:p>
            <a:pPr marL="285750" lvl="0" indent="-285750">
              <a:buFont typeface="Arial" panose="020B0604020202020204" pitchFamily="34" charset="0"/>
              <a:buChar char="•"/>
            </a:pPr>
            <a:r>
              <a:rPr lang="en-GB" b="1" dirty="0"/>
              <a:t>Reducing carbon emissions and improving the sustainability and resource efficiency </a:t>
            </a:r>
            <a:r>
              <a:rPr lang="en-GB" dirty="0"/>
              <a:t>of the construction and built environment sectors, and making measurable progress towards delivering net zero carbon.</a:t>
            </a:r>
          </a:p>
          <a:p>
            <a:pPr marL="285750" lvl="0" indent="-285750">
              <a:buFont typeface="Arial" panose="020B0604020202020204" pitchFamily="34" charset="0"/>
              <a:buChar char="•"/>
            </a:pPr>
            <a:r>
              <a:rPr lang="en-GB" dirty="0"/>
              <a:t>Meeting </a:t>
            </a:r>
            <a:r>
              <a:rPr lang="en-GB" b="1" dirty="0"/>
              <a:t>societal needs</a:t>
            </a:r>
            <a:r>
              <a:rPr lang="en-GB" dirty="0"/>
              <a:t>, including more and better residential accommodation and </a:t>
            </a:r>
            <a:r>
              <a:rPr lang="en-GB" b="1" dirty="0"/>
              <a:t>safer buildings. </a:t>
            </a:r>
            <a:endParaRPr lang="en-GB" dirty="0"/>
          </a:p>
          <a:p>
            <a:pPr marL="285750" lvl="0" indent="-285750">
              <a:buFont typeface="Arial" panose="020B0604020202020204" pitchFamily="34" charset="0"/>
              <a:buChar char="•"/>
            </a:pPr>
            <a:r>
              <a:rPr lang="en-GB" dirty="0"/>
              <a:t>Direct contribution to </a:t>
            </a:r>
            <a:r>
              <a:rPr lang="en-GB" b="1" dirty="0"/>
              <a:t>regional economic recovery and prosperity</a:t>
            </a:r>
            <a:r>
              <a:rPr lang="en-GB" dirty="0"/>
              <a:t>, through high multiplier investments, relatively high earnings, fast cashflow and local supply-chains.</a:t>
            </a:r>
          </a:p>
          <a:p>
            <a:pPr marL="285750" lvl="0" indent="-285750">
              <a:buFont typeface="Arial" panose="020B0604020202020204" pitchFamily="34" charset="0"/>
              <a:buChar char="•"/>
            </a:pPr>
            <a:r>
              <a:rPr lang="en-GB" dirty="0"/>
              <a:t>Transforming the business model of the sector to create a </a:t>
            </a:r>
            <a:r>
              <a:rPr lang="en-GB" b="1" dirty="0"/>
              <a:t>more collaborative, fairer and resilient industry</a:t>
            </a:r>
            <a:r>
              <a:rPr lang="en-GB" dirty="0"/>
              <a:t>, supporting firms in the supply chain to succeed and maintain the workforce at all levels. </a:t>
            </a:r>
          </a:p>
          <a:p>
            <a:pPr marL="285750" lvl="0" indent="-285750">
              <a:buFont typeface="Arial" panose="020B0604020202020204" pitchFamily="34" charset="0"/>
              <a:buChar char="•"/>
            </a:pPr>
            <a:r>
              <a:rPr lang="en-GB" b="1" dirty="0"/>
              <a:t>Create an innovation culture</a:t>
            </a:r>
            <a:r>
              <a:rPr lang="en-GB" dirty="0"/>
              <a:t> that delivers efficient products, processes and built assets, to improve productivity, quality and increase output, including through embedding digital and offsite manufacturing technologies.</a:t>
            </a:r>
          </a:p>
          <a:p>
            <a:pPr marL="285750" lvl="0" indent="-285750">
              <a:buFont typeface="Arial" panose="020B0604020202020204" pitchFamily="34" charset="0"/>
              <a:buChar char="•"/>
            </a:pPr>
            <a:r>
              <a:rPr lang="en-GB" dirty="0"/>
              <a:t>Increased </a:t>
            </a:r>
            <a:r>
              <a:rPr lang="en-GB" b="1" dirty="0"/>
              <a:t>investment in skills and training</a:t>
            </a:r>
            <a:r>
              <a:rPr lang="en-GB" dirty="0"/>
              <a:t>, at professional level, through vocational education and apprenticeships, and improving occupational health and safety for the workforce.</a:t>
            </a:r>
          </a:p>
          <a:p>
            <a:pPr marL="285750" lvl="0" indent="-285750">
              <a:buFont typeface="Arial" panose="020B0604020202020204" pitchFamily="34" charset="0"/>
              <a:buChar char="•"/>
            </a:pPr>
            <a:r>
              <a:rPr lang="en-GB" dirty="0"/>
              <a:t>Building on UK strengths in digital design and systems, manufacturing and materials to </a:t>
            </a:r>
            <a:r>
              <a:rPr lang="en-GB" b="1" dirty="0"/>
              <a:t>increase UK exports </a:t>
            </a:r>
            <a:r>
              <a:rPr lang="en-GB" dirty="0"/>
              <a:t>of products and professional services, targeting a global infrastructure market worth US $2.5 trillion pa.</a:t>
            </a:r>
          </a:p>
          <a:p>
            <a:pPr marL="342900" indent="-342900">
              <a:spcAft>
                <a:spcPts val="0"/>
              </a:spcAft>
              <a:buFont typeface="Arial" panose="020B0604020202020204" pitchFamily="34" charset="0"/>
              <a:buChar char="•"/>
            </a:pPr>
            <a:endParaRPr lang="en-GB" sz="2000" dirty="0">
              <a:latin typeface="Calibri" panose="020F0502020204030204" pitchFamily="34" charset="0"/>
              <a:ea typeface="Calibri" panose="020F0502020204030204" pitchFamily="34" charset="0"/>
              <a:cs typeface="Symbol" panose="05050102010706020507" pitchFamily="18" charset="2"/>
            </a:endParaRPr>
          </a:p>
        </p:txBody>
      </p:sp>
    </p:spTree>
    <p:extLst>
      <p:ext uri="{BB962C8B-B14F-4D97-AF65-F5344CB8AC3E}">
        <p14:creationId xmlns:p14="http://schemas.microsoft.com/office/powerpoint/2010/main" val="130211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6029103"/>
            <a:ext cx="11629017" cy="635956"/>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355002" y="258409"/>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Embedding CLC Objectives in the Recovery Plan</a:t>
            </a:r>
            <a:endParaRPr lang="en-GB" sz="2800" b="1" dirty="0">
              <a:solidFill>
                <a:schemeClr val="accent2"/>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4</a:t>
            </a:fld>
            <a:endParaRPr lang="en-GB"/>
          </a:p>
        </p:txBody>
      </p:sp>
      <p:sp>
        <p:nvSpPr>
          <p:cNvPr id="5" name="TextBox 4"/>
          <p:cNvSpPr txBox="1"/>
          <p:nvPr/>
        </p:nvSpPr>
        <p:spPr>
          <a:xfrm>
            <a:off x="355002" y="863420"/>
            <a:ext cx="11629017" cy="514525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700" b="1" dirty="0">
                <a:latin typeface="Arial" panose="020B0604020202020204" pitchFamily="34" charset="0"/>
                <a:cs typeface="Arial" panose="020B0604020202020204" pitchFamily="34" charset="0"/>
              </a:rPr>
              <a:t>Digital, Manufacturing, Life Cycle Performance </a:t>
            </a:r>
            <a:r>
              <a:rPr lang="en-GB" sz="1700" dirty="0">
                <a:latin typeface="Arial" panose="020B0604020202020204" pitchFamily="34" charset="0"/>
                <a:cs typeface="Arial" panose="020B0604020202020204" pitchFamily="34" charset="0"/>
              </a:rPr>
              <a:t>– driving a 33% reduction in lifetime costs and a 50% reduction in delivery times through improving productivity, to deliver better outcomes over the lifecycle of built assets for clients, and increase the profitability and sustainability of firms in the industry.</a:t>
            </a:r>
          </a:p>
          <a:p>
            <a:pPr marL="285750" indent="-285750">
              <a:lnSpc>
                <a:spcPct val="150000"/>
              </a:lnSpc>
              <a:buFont typeface="Arial" panose="020B0604020202020204" pitchFamily="34" charset="0"/>
              <a:buChar char="•"/>
            </a:pPr>
            <a:r>
              <a:rPr lang="en-GB" sz="1700" b="1" dirty="0">
                <a:latin typeface="Arial" panose="020B0604020202020204" pitchFamily="34" charset="0"/>
                <a:cs typeface="Arial" panose="020B0604020202020204" pitchFamily="34" charset="0"/>
              </a:rPr>
              <a:t>Delivering Industry Priorities</a:t>
            </a:r>
          </a:p>
          <a:p>
            <a:pPr marL="742950" lvl="1" indent="-285750">
              <a:lnSpc>
                <a:spcPct val="150000"/>
              </a:lnSpc>
              <a:buFont typeface="Arial" panose="020B0604020202020204" pitchFamily="34" charset="0"/>
              <a:buChar char="•"/>
            </a:pPr>
            <a:r>
              <a:rPr lang="en-GB" sz="1700" b="1" dirty="0">
                <a:latin typeface="Arial" panose="020B0604020202020204" pitchFamily="34" charset="0"/>
                <a:cs typeface="Arial" panose="020B0604020202020204" pitchFamily="34" charset="0"/>
              </a:rPr>
              <a:t>Procure for Better Value </a:t>
            </a:r>
            <a:r>
              <a:rPr lang="en-GB" sz="1700" dirty="0">
                <a:latin typeface="Arial" panose="020B0604020202020204" pitchFamily="34" charset="0"/>
                <a:cs typeface="Arial" panose="020B0604020202020204" pitchFamily="34" charset="0"/>
              </a:rPr>
              <a:t>– focusing procurement based on whole life value, not lowest cost.</a:t>
            </a:r>
          </a:p>
          <a:p>
            <a:pPr marL="742950" lvl="1" indent="-285750">
              <a:lnSpc>
                <a:spcPct val="150000"/>
              </a:lnSpc>
              <a:buFont typeface="Arial" panose="020B0604020202020204" pitchFamily="34" charset="0"/>
              <a:buChar char="•"/>
            </a:pPr>
            <a:r>
              <a:rPr lang="en-GB" sz="1700" b="1" dirty="0">
                <a:latin typeface="Arial" panose="020B0604020202020204" pitchFamily="34" charset="0"/>
                <a:cs typeface="Arial" panose="020B0604020202020204" pitchFamily="34" charset="0"/>
              </a:rPr>
              <a:t>Skills</a:t>
            </a:r>
            <a:r>
              <a:rPr lang="en-GB" sz="1700" dirty="0">
                <a:latin typeface="Arial" panose="020B0604020202020204" pitchFamily="34" charset="0"/>
                <a:cs typeface="Arial" panose="020B0604020202020204" pitchFamily="34" charset="0"/>
              </a:rPr>
              <a:t> – increasing skills levels and helping the industry adapt to change, building a more professional industry, embedding high standards of site safety, and improving occupational and mental health.</a:t>
            </a:r>
          </a:p>
          <a:p>
            <a:pPr marL="742950" lvl="1" indent="-285750">
              <a:lnSpc>
                <a:spcPct val="150000"/>
              </a:lnSpc>
              <a:buFont typeface="Arial" panose="020B0604020202020204" pitchFamily="34" charset="0"/>
              <a:buChar char="•"/>
            </a:pPr>
            <a:r>
              <a:rPr lang="en-GB" sz="1700" b="1" dirty="0">
                <a:latin typeface="Arial" panose="020B0604020202020204" pitchFamily="34" charset="0"/>
                <a:cs typeface="Arial" panose="020B0604020202020204" pitchFamily="34" charset="0"/>
              </a:rPr>
              <a:t>Building Safety </a:t>
            </a:r>
            <a:r>
              <a:rPr lang="en-GB" sz="1700" dirty="0">
                <a:latin typeface="Arial" panose="020B0604020202020204" pitchFamily="34" charset="0"/>
                <a:cs typeface="Arial" panose="020B0604020202020204" pitchFamily="34" charset="0"/>
              </a:rPr>
              <a:t>– ensuring remediation work can continue, and ensure the sector is reformed to create a legacy of safe building.</a:t>
            </a:r>
          </a:p>
          <a:p>
            <a:pPr marL="742950" lvl="1" indent="-285750">
              <a:lnSpc>
                <a:spcPct val="150000"/>
              </a:lnSpc>
              <a:buFont typeface="Arial" panose="020B0604020202020204" pitchFamily="34" charset="0"/>
              <a:buChar char="•"/>
            </a:pPr>
            <a:r>
              <a:rPr lang="en-GB" sz="1700" b="1" dirty="0">
                <a:latin typeface="Arial" panose="020B0604020202020204" pitchFamily="34" charset="0"/>
                <a:cs typeface="Arial" panose="020B0604020202020204" pitchFamily="34" charset="0"/>
              </a:rPr>
              <a:t>Net Zero Carbon </a:t>
            </a:r>
            <a:r>
              <a:rPr lang="en-GB" sz="1700" dirty="0">
                <a:latin typeface="Arial" panose="020B0604020202020204" pitchFamily="34" charset="0"/>
                <a:cs typeface="Arial" panose="020B0604020202020204" pitchFamily="34" charset="0"/>
              </a:rPr>
              <a:t>– improving design, product selection and manufacturing and construction processes to deliver built assets that achieve a 50% reduction in greenhouse gases as part of the pathway towards net zero.</a:t>
            </a:r>
          </a:p>
          <a:p>
            <a:pPr marL="742950" lvl="1" indent="-285750">
              <a:lnSpc>
                <a:spcPct val="150000"/>
              </a:lnSpc>
              <a:buFont typeface="Arial" panose="020B0604020202020204" pitchFamily="34" charset="0"/>
              <a:buChar char="•"/>
            </a:pPr>
            <a:r>
              <a:rPr lang="en-GB" sz="1700" b="1" dirty="0">
                <a:latin typeface="Arial" panose="020B0604020202020204" pitchFamily="34" charset="0"/>
                <a:cs typeface="Arial" panose="020B0604020202020204" pitchFamily="34" charset="0"/>
              </a:rPr>
              <a:t>Innovation</a:t>
            </a:r>
            <a:r>
              <a:rPr lang="en-GB" sz="1700" dirty="0">
                <a:latin typeface="Arial" panose="020B0604020202020204" pitchFamily="34" charset="0"/>
                <a:cs typeface="Arial" panose="020B0604020202020204" pitchFamily="34" charset="0"/>
              </a:rPr>
              <a:t> – delivering innovations, encouraging adoption at scale and measuring the benefits</a:t>
            </a:r>
          </a:p>
          <a:p>
            <a:pPr marL="742950" lvl="1" indent="-285750">
              <a:lnSpc>
                <a:spcPct val="150000"/>
              </a:lnSpc>
              <a:buFont typeface="Arial" panose="020B0604020202020204" pitchFamily="34" charset="0"/>
              <a:buChar char="•"/>
            </a:pPr>
            <a:r>
              <a:rPr lang="en-GB" sz="1700" b="1" dirty="0">
                <a:latin typeface="Arial" panose="020B0604020202020204" pitchFamily="34" charset="0"/>
                <a:cs typeface="Arial" panose="020B0604020202020204" pitchFamily="34" charset="0"/>
              </a:rPr>
              <a:t>Fair Practices </a:t>
            </a:r>
            <a:r>
              <a:rPr lang="en-GB" sz="1700" dirty="0">
                <a:latin typeface="Arial" panose="020B0604020202020204" pitchFamily="34" charset="0"/>
                <a:cs typeface="Arial" panose="020B0604020202020204" pitchFamily="34" charset="0"/>
              </a:rPr>
              <a:t>– fairer contractual and payment practices throughout the supply chain</a:t>
            </a:r>
          </a:p>
        </p:txBody>
      </p:sp>
    </p:spTree>
    <p:extLst>
      <p:ext uri="{BB962C8B-B14F-4D97-AF65-F5344CB8AC3E}">
        <p14:creationId xmlns:p14="http://schemas.microsoft.com/office/powerpoint/2010/main" val="369000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1" y="5799489"/>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355001" y="338448"/>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Industry Overview</a:t>
            </a:r>
            <a:r>
              <a:rPr lang="en-GB" sz="2800" b="1" dirty="0">
                <a:solidFill>
                  <a:schemeClr val="accent2"/>
                </a:solidFill>
                <a:latin typeface="Arial" panose="020B0604020202020204" pitchFamily="34" charset="0"/>
                <a:cs typeface="Arial" panose="020B0604020202020204" pitchFamily="34" charset="0"/>
              </a:rPr>
              <a:t>  </a:t>
            </a: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5</a:t>
            </a:fld>
            <a:endParaRPr lang="en-GB"/>
          </a:p>
        </p:txBody>
      </p:sp>
      <p:graphicFrame>
        <p:nvGraphicFramePr>
          <p:cNvPr id="16" name="Table 15">
            <a:extLst>
              <a:ext uri="{FF2B5EF4-FFF2-40B4-BE49-F238E27FC236}">
                <a16:creationId xmlns:a16="http://schemas.microsoft.com/office/drawing/2014/main" id="{C6CC99A6-0081-4420-AD57-B1888860C828}"/>
              </a:ext>
            </a:extLst>
          </p:cNvPr>
          <p:cNvGraphicFramePr>
            <a:graphicFrameLocks noGrp="1"/>
          </p:cNvGraphicFramePr>
          <p:nvPr>
            <p:extLst>
              <p:ext uri="{D42A27DB-BD31-4B8C-83A1-F6EECF244321}">
                <p14:modId xmlns:p14="http://schemas.microsoft.com/office/powerpoint/2010/main" val="3227687019"/>
              </p:ext>
            </p:extLst>
          </p:nvPr>
        </p:nvGraphicFramePr>
        <p:xfrm>
          <a:off x="355001" y="890095"/>
          <a:ext cx="11614148" cy="5037180"/>
        </p:xfrm>
        <a:graphic>
          <a:graphicData uri="http://schemas.openxmlformats.org/drawingml/2006/table">
            <a:tbl>
              <a:tblPr firstRow="1" bandRow="1">
                <a:tableStyleId>{F5AB1C69-6EDB-4FF4-983F-18BD219EF322}</a:tableStyleId>
              </a:tblPr>
              <a:tblGrid>
                <a:gridCol w="11614148">
                  <a:extLst>
                    <a:ext uri="{9D8B030D-6E8A-4147-A177-3AD203B41FA5}">
                      <a16:colId xmlns:a16="http://schemas.microsoft.com/office/drawing/2014/main" val="85584465"/>
                    </a:ext>
                  </a:extLst>
                </a:gridCol>
              </a:tblGrid>
              <a:tr h="382684">
                <a:tc>
                  <a:txBody>
                    <a:bodyPr/>
                    <a:lstStyle/>
                    <a:p>
                      <a:r>
                        <a:rPr lang="en-GB" sz="1800" dirty="0"/>
                        <a:t>Construction Sector Overview</a:t>
                      </a:r>
                    </a:p>
                  </a:txBody>
                  <a:tcPr/>
                </a:tc>
                <a:extLst>
                  <a:ext uri="{0D108BD9-81ED-4DB2-BD59-A6C34878D82A}">
                    <a16:rowId xmlns:a16="http://schemas.microsoft.com/office/drawing/2014/main" val="1124633369"/>
                  </a:ext>
                </a:extLst>
              </a:tr>
              <a:tr h="1285723">
                <a:tc>
                  <a:txBody>
                    <a:bodyPr/>
                    <a:lstStyle/>
                    <a:p>
                      <a:r>
                        <a:rPr lang="en-GB" sz="1800" b="1" dirty="0">
                          <a:solidFill>
                            <a:schemeClr val="tx1"/>
                          </a:solidFill>
                        </a:rPr>
                        <a:t>Economic Output</a:t>
                      </a:r>
                      <a:r>
                        <a:rPr lang="en-GB" sz="1800" dirty="0">
                          <a:solidFill>
                            <a:schemeClr val="tx1"/>
                          </a:solidFill>
                        </a:rPr>
                        <a:t>: £413 billion (2018), 8.6% of GDP. This is nearly 4x the combined annual output of the aerospace and automotive industries (£107 billion in 2018).</a:t>
                      </a:r>
                    </a:p>
                    <a:p>
                      <a:r>
                        <a:rPr lang="en-GB" sz="1800" b="1" dirty="0">
                          <a:solidFill>
                            <a:schemeClr val="tx1"/>
                          </a:solidFill>
                        </a:rPr>
                        <a:t>GVA</a:t>
                      </a:r>
                      <a:r>
                        <a:rPr lang="en-GB" sz="1800" dirty="0">
                          <a:solidFill>
                            <a:schemeClr val="tx1"/>
                          </a:solidFill>
                        </a:rPr>
                        <a:t>: £149 billion (2018).</a:t>
                      </a:r>
                    </a:p>
                    <a:p>
                      <a:r>
                        <a:rPr lang="en-GB" sz="1800" b="1" dirty="0">
                          <a:solidFill>
                            <a:schemeClr val="tx1"/>
                          </a:solidFill>
                        </a:rPr>
                        <a:t>Employment</a:t>
                      </a:r>
                      <a:r>
                        <a:rPr lang="en-GB" sz="1800" dirty="0">
                          <a:solidFill>
                            <a:schemeClr val="tx1"/>
                          </a:solidFill>
                        </a:rPr>
                        <a:t>: 3.1m, including contracting (2.3m), associated manufacturing and professional services).</a:t>
                      </a:r>
                    </a:p>
                    <a:p>
                      <a:r>
                        <a:rPr lang="en-GB" sz="1800" b="1" dirty="0">
                          <a:solidFill>
                            <a:schemeClr val="tx1"/>
                          </a:solidFill>
                        </a:rPr>
                        <a:t>Structure</a:t>
                      </a:r>
                      <a:r>
                        <a:rPr lang="en-GB" sz="1800" dirty="0">
                          <a:solidFill>
                            <a:schemeClr val="tx1"/>
                          </a:solidFill>
                        </a:rPr>
                        <a:t>: 405,000 firms, 900,000 sole traders, 300 large contractors, 41% of workforce (c943,000) self-employed.</a:t>
                      </a:r>
                    </a:p>
                  </a:txBody>
                  <a:tcPr/>
                </a:tc>
                <a:extLst>
                  <a:ext uri="{0D108BD9-81ED-4DB2-BD59-A6C34878D82A}">
                    <a16:rowId xmlns:a16="http://schemas.microsoft.com/office/drawing/2014/main" val="492440819"/>
                  </a:ext>
                </a:extLst>
              </a:tr>
              <a:tr h="1243722">
                <a:tc>
                  <a:txBody>
                    <a:bodyPr/>
                    <a:lstStyle/>
                    <a:p>
                      <a:r>
                        <a:rPr lang="en-GB" sz="1800" b="1" kern="1200" dirty="0">
                          <a:solidFill>
                            <a:schemeClr val="tx1"/>
                          </a:solidFill>
                          <a:effectLst/>
                          <a:latin typeface="+mn-lt"/>
                          <a:ea typeface="+mn-ea"/>
                          <a:cs typeface="+mn-cs"/>
                        </a:rPr>
                        <a:t>Market</a:t>
                      </a:r>
                      <a:r>
                        <a:rPr lang="en-GB" sz="1800" kern="1200" dirty="0">
                          <a:solidFill>
                            <a:schemeClr val="tx1"/>
                          </a:solidFill>
                          <a:effectLst/>
                          <a:latin typeface="+mn-lt"/>
                          <a:ea typeface="+mn-ea"/>
                          <a:cs typeface="+mn-cs"/>
                        </a:rPr>
                        <a:t>: In 2018, the largest private sector markets were: private housing (£37.6 billion), new commercial construction (£31.2 billion), infrastructure e.g. utilities (£10.9 billion) and private industrial (£5.5 billion). Major public sector markets were: infrastructure (£11.4 billion); other public investment e.g. schools, hospitals (£10.5 billion) and public housing (£5.8 billion).</a:t>
                      </a:r>
                      <a:endParaRPr lang="en-GB" sz="1800" dirty="0">
                        <a:solidFill>
                          <a:schemeClr val="tx1"/>
                        </a:solidFill>
                      </a:endParaRPr>
                    </a:p>
                  </a:txBody>
                  <a:tcPr/>
                </a:tc>
                <a:extLst>
                  <a:ext uri="{0D108BD9-81ED-4DB2-BD59-A6C34878D82A}">
                    <a16:rowId xmlns:a16="http://schemas.microsoft.com/office/drawing/2014/main" val="589943689"/>
                  </a:ext>
                </a:extLst>
              </a:tr>
              <a:tr h="1243722">
                <a:tc>
                  <a:txBody>
                    <a:bodyPr/>
                    <a:lstStyle/>
                    <a:p>
                      <a:pPr marL="0" marR="0" lvl="0" indent="0" algn="l" defTabSz="713232"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Regional Distribution </a:t>
                      </a:r>
                      <a:r>
                        <a:rPr lang="en-GB" sz="1800" kern="1200" dirty="0">
                          <a:solidFill>
                            <a:schemeClr val="tx1"/>
                          </a:solidFill>
                          <a:effectLst/>
                          <a:latin typeface="+mn-lt"/>
                          <a:ea typeface="+mn-ea"/>
                          <a:cs typeface="+mn-cs"/>
                        </a:rPr>
                        <a:t>(2018): London (53,600 firms, 188,000 employees); South East (55,100 firms, 197,400 employees); East of England (41,800 firms, 173,300 employees); South West (31,200 firms, 111,000 employees); North West (30,900 firms, 160,100 employees); West Midlands (24,800 firms, 103,900 employees); Yorkshire &amp; the Humber (23,100 firms, 105,000 employees); East Midlands (22,600 firms, 85,300 employees); and North East (9,100 firms, 43,900 employees).</a:t>
                      </a:r>
                    </a:p>
                  </a:txBody>
                  <a:tcPr/>
                </a:tc>
                <a:extLst>
                  <a:ext uri="{0D108BD9-81ED-4DB2-BD59-A6C34878D82A}">
                    <a16:rowId xmlns:a16="http://schemas.microsoft.com/office/drawing/2014/main" val="3155628910"/>
                  </a:ext>
                </a:extLst>
              </a:tr>
              <a:tr h="704012">
                <a:tc>
                  <a:txBody>
                    <a:bodyPr/>
                    <a:lstStyle/>
                    <a:p>
                      <a:r>
                        <a:rPr lang="en-GB" sz="1800" b="1" kern="1200" dirty="0">
                          <a:solidFill>
                            <a:schemeClr val="tx1"/>
                          </a:solidFill>
                          <a:effectLst/>
                          <a:latin typeface="+mn-lt"/>
                          <a:ea typeface="+mn-ea"/>
                          <a:cs typeface="+mn-cs"/>
                        </a:rPr>
                        <a:t>Planned investment </a:t>
                      </a:r>
                      <a:r>
                        <a:rPr lang="en-GB" sz="1800" kern="1200" dirty="0">
                          <a:solidFill>
                            <a:schemeClr val="tx1"/>
                          </a:solidFill>
                          <a:effectLst/>
                          <a:latin typeface="+mn-lt"/>
                          <a:ea typeface="+mn-ea"/>
                          <a:cs typeface="+mn-cs"/>
                        </a:rPr>
                        <a:t>includes: 700 projects and over £500 billion of investment in the National Infrastructure Pipeline (£118 billion in the Construction Pipeline).  Planned investment also includes Government spend of £7.2 billion in housing. </a:t>
                      </a:r>
                      <a:endParaRPr lang="en-GB" sz="1800" dirty="0">
                        <a:solidFill>
                          <a:schemeClr val="tx1"/>
                        </a:solidFill>
                      </a:endParaRPr>
                    </a:p>
                  </a:txBody>
                  <a:tcPr/>
                </a:tc>
                <a:extLst>
                  <a:ext uri="{0D108BD9-81ED-4DB2-BD59-A6C34878D82A}">
                    <a16:rowId xmlns:a16="http://schemas.microsoft.com/office/drawing/2014/main" val="2466040721"/>
                  </a:ext>
                </a:extLst>
              </a:tr>
            </a:tbl>
          </a:graphicData>
        </a:graphic>
      </p:graphicFrame>
    </p:spTree>
    <p:extLst>
      <p:ext uri="{BB962C8B-B14F-4D97-AF65-F5344CB8AC3E}">
        <p14:creationId xmlns:p14="http://schemas.microsoft.com/office/powerpoint/2010/main" val="3128000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7143947" y="631104"/>
            <a:ext cx="4840071" cy="5016758"/>
          </a:xfrm>
          <a:prstGeom prst="rect">
            <a:avLst/>
          </a:prstGeom>
          <a:noFill/>
        </p:spPr>
        <p:txBody>
          <a:bodyPr wrap="square" rtlCol="0">
            <a:spAutoFit/>
          </a:bodyPr>
          <a:lstStyle/>
          <a:p>
            <a:pPr marL="285750" indent="-285750">
              <a:buFont typeface="Arial" panose="020B0604020202020204" pitchFamily="34" charset="0"/>
              <a:buChar char="•"/>
            </a:pPr>
            <a:r>
              <a:rPr lang="en-GB" sz="1600" dirty="0"/>
              <a:t>The</a:t>
            </a:r>
            <a:r>
              <a:rPr lang="en-GB" sz="1600" b="1" dirty="0"/>
              <a:t> Office of National Statistics </a:t>
            </a:r>
            <a:r>
              <a:rPr lang="en-GB" sz="1600" dirty="0"/>
              <a:t>reported construction activity fell by 2.6% in Q1 2020, and by 5.9% in March. </a:t>
            </a:r>
          </a:p>
          <a:p>
            <a:pPr marL="285750" indent="-285750">
              <a:buFont typeface="Arial" panose="020B0604020202020204" pitchFamily="34" charset="0"/>
              <a:buChar char="•"/>
            </a:pPr>
            <a:r>
              <a:rPr lang="en-GB" sz="1600" b="1" dirty="0"/>
              <a:t>IHS Markit/CIPS UK </a:t>
            </a:r>
            <a:r>
              <a:rPr lang="en-GB" sz="1600" dirty="0"/>
              <a:t>Construction PMI registered 8.2 in April, compared with 39.3 in March.</a:t>
            </a:r>
          </a:p>
          <a:p>
            <a:pPr marL="285750" indent="-285750">
              <a:buFont typeface="Arial" panose="020B0604020202020204" pitchFamily="34" charset="0"/>
              <a:buChar char="•"/>
            </a:pPr>
            <a:r>
              <a:rPr lang="en-GB" sz="1600" b="1" dirty="0"/>
              <a:t>Constructionline</a:t>
            </a:r>
            <a:r>
              <a:rPr lang="en-GB" sz="1600" dirty="0"/>
              <a:t> reported that of a survey of 4,500 firms in April, 47% had reduced their activity by 80% or more.</a:t>
            </a:r>
          </a:p>
          <a:p>
            <a:pPr marL="285750" lvl="0" indent="-285750">
              <a:buFont typeface="Arial" panose="020B0604020202020204" pitchFamily="34" charset="0"/>
              <a:buChar char="•"/>
            </a:pPr>
            <a:r>
              <a:rPr lang="en-GB" sz="1600" dirty="0"/>
              <a:t>The </a:t>
            </a:r>
            <a:r>
              <a:rPr lang="en-GB" sz="1600" b="1" dirty="0">
                <a:solidFill>
                  <a:prstClr val="black"/>
                </a:solidFill>
              </a:rPr>
              <a:t>Construction Products Association </a:t>
            </a:r>
            <a:r>
              <a:rPr lang="en-GB" sz="1600" dirty="0">
                <a:solidFill>
                  <a:prstClr val="black"/>
                </a:solidFill>
              </a:rPr>
              <a:t>estimates that construction output will fall by 25% in 2020, with the largest falls in activity in private housing (-42%), commercial construction (-36%), and private repair maintenance &amp; improvement (-35%). </a:t>
            </a:r>
          </a:p>
          <a:p>
            <a:pPr marL="285750" indent="-285750">
              <a:buFont typeface="Arial" panose="020B0604020202020204" pitchFamily="34" charset="0"/>
              <a:buChar char="•"/>
            </a:pPr>
            <a:r>
              <a:rPr lang="en-GB" sz="1600" dirty="0"/>
              <a:t>The </a:t>
            </a:r>
            <a:r>
              <a:rPr lang="en-GB" sz="1600" b="1" dirty="0"/>
              <a:t>Federation of Master Builders </a:t>
            </a:r>
            <a:r>
              <a:rPr lang="en-GB" sz="1600" dirty="0"/>
              <a:t>reported 68% of builders had stopped 91% of projects in April.</a:t>
            </a:r>
          </a:p>
          <a:p>
            <a:pPr marL="285750" indent="-285750">
              <a:buFont typeface="Arial" panose="020B0604020202020204" pitchFamily="34" charset="0"/>
              <a:buChar char="•"/>
            </a:pPr>
            <a:r>
              <a:rPr lang="en-GB" sz="1600" dirty="0"/>
              <a:t>The </a:t>
            </a:r>
            <a:r>
              <a:rPr lang="en-GB" sz="1600" b="1" dirty="0"/>
              <a:t>Builder’s Merchants Federation </a:t>
            </a:r>
            <a:r>
              <a:rPr lang="en-GB" sz="1600" dirty="0"/>
              <a:t>reported a decline of 6.7% in sales between Q4 2019, and Q1 2020. Timber and joinery products declined by 11.1%, and plumbing, heating and electrical products by 7.4%.</a:t>
            </a:r>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5746636"/>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355002" y="245794"/>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Impact of Covid19 on UK Construction</a:t>
            </a:r>
            <a:r>
              <a:rPr lang="en-GB" sz="2800" b="1" dirty="0">
                <a:solidFill>
                  <a:schemeClr val="accent2"/>
                </a:solidFill>
                <a:latin typeface="Arial" panose="020B0604020202020204" pitchFamily="34" charset="0"/>
                <a:cs typeface="Arial" panose="020B0604020202020204" pitchFamily="34" charset="0"/>
              </a:rPr>
              <a:t>  </a:t>
            </a:r>
          </a:p>
        </p:txBody>
      </p:sp>
      <p:sp>
        <p:nvSpPr>
          <p:cNvPr id="2" name="Slide Number Placeholder 1">
            <a:extLst>
              <a:ext uri="{FF2B5EF4-FFF2-40B4-BE49-F238E27FC236}">
                <a16:creationId xmlns:a16="http://schemas.microsoft.com/office/drawing/2014/main" id="{ED86B14C-5F87-415B-9320-4CED146C28BC}"/>
              </a:ext>
            </a:extLst>
          </p:cNvPr>
          <p:cNvSpPr>
            <a:spLocks noGrp="1"/>
          </p:cNvSpPr>
          <p:nvPr>
            <p:ph type="sldNum" sz="quarter" idx="12"/>
          </p:nvPr>
        </p:nvSpPr>
        <p:spPr/>
        <p:txBody>
          <a:bodyPr/>
          <a:lstStyle/>
          <a:p>
            <a:fld id="{9F6E8737-08B6-4E2A-BB86-BC8B5A743819}" type="slidenum">
              <a:rPr lang="en-GB" smtClean="0"/>
              <a:t>6</a:t>
            </a:fld>
            <a:endParaRPr lang="en-GB"/>
          </a:p>
        </p:txBody>
      </p:sp>
      <p:pic>
        <p:nvPicPr>
          <p:cNvPr id="1026" name="Picture 5">
            <a:extLst>
              <a:ext uri="{FF2B5EF4-FFF2-40B4-BE49-F238E27FC236}">
                <a16:creationId xmlns:a16="http://schemas.microsoft.com/office/drawing/2014/main" id="{0EC891A0-447E-487F-B70C-1FA707E796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002" y="3137609"/>
            <a:ext cx="6788946" cy="262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8">
            <a:extLst>
              <a:ext uri="{FF2B5EF4-FFF2-40B4-BE49-F238E27FC236}">
                <a16:creationId xmlns:a16="http://schemas.microsoft.com/office/drawing/2014/main" id="{84D02821-6DAE-4F93-8502-40EFBCF04A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002" y="940340"/>
            <a:ext cx="6473825" cy="2149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5501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6770496" y="2468818"/>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5897316"/>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355002" y="136525"/>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Construction Sector Recovery from Covid19</a:t>
            </a:r>
            <a:r>
              <a:rPr lang="en-GB" sz="2800" b="1" dirty="0">
                <a:solidFill>
                  <a:schemeClr val="accent2"/>
                </a:solidFill>
                <a:latin typeface="Arial" panose="020B0604020202020204" pitchFamily="34" charset="0"/>
                <a:cs typeface="Arial" panose="020B0604020202020204" pitchFamily="34" charset="0"/>
              </a:rPr>
              <a:t>  </a:t>
            </a:r>
          </a:p>
        </p:txBody>
      </p:sp>
      <p:sp>
        <p:nvSpPr>
          <p:cNvPr id="2" name="Slide Number Placeholder 1">
            <a:extLst>
              <a:ext uri="{FF2B5EF4-FFF2-40B4-BE49-F238E27FC236}">
                <a16:creationId xmlns:a16="http://schemas.microsoft.com/office/drawing/2014/main" id="{ED86B14C-5F87-415B-9320-4CED146C28BC}"/>
              </a:ext>
            </a:extLst>
          </p:cNvPr>
          <p:cNvSpPr>
            <a:spLocks noGrp="1"/>
          </p:cNvSpPr>
          <p:nvPr>
            <p:ph type="sldNum" sz="quarter" idx="12"/>
          </p:nvPr>
        </p:nvSpPr>
        <p:spPr/>
        <p:txBody>
          <a:bodyPr/>
          <a:lstStyle/>
          <a:p>
            <a:fld id="{9F6E8737-08B6-4E2A-BB86-BC8B5A743819}" type="slidenum">
              <a:rPr lang="en-GB" smtClean="0"/>
              <a:t>7</a:t>
            </a:fld>
            <a:endParaRPr lang="en-GB"/>
          </a:p>
        </p:txBody>
      </p:sp>
      <p:sp>
        <p:nvSpPr>
          <p:cNvPr id="5" name="TextBox 4">
            <a:extLst>
              <a:ext uri="{FF2B5EF4-FFF2-40B4-BE49-F238E27FC236}">
                <a16:creationId xmlns:a16="http://schemas.microsoft.com/office/drawing/2014/main" id="{2D1867B3-EA4D-44FC-BAE8-85D8E7884E02}"/>
              </a:ext>
            </a:extLst>
          </p:cNvPr>
          <p:cNvSpPr txBox="1"/>
          <p:nvPr/>
        </p:nvSpPr>
        <p:spPr>
          <a:xfrm>
            <a:off x="355002" y="646754"/>
            <a:ext cx="4657060" cy="5539978"/>
          </a:xfrm>
          <a:prstGeom prst="rect">
            <a:avLst/>
          </a:prstGeom>
          <a:noFill/>
        </p:spPr>
        <p:txBody>
          <a:bodyPr wrap="square" rtlCol="0">
            <a:spAutoFit/>
          </a:bodyPr>
          <a:lstStyle/>
          <a:p>
            <a:pPr marL="285750" indent="-285750">
              <a:buFont typeface="Arial" panose="020B0604020202020204" pitchFamily="34" charset="0"/>
              <a:buChar char="•"/>
            </a:pPr>
            <a:r>
              <a:rPr lang="en-GB" sz="1600" dirty="0"/>
              <a:t>Anticipated that recovery from Covid19 will be gradual – lost output will require c2 years to recover, with most of the recovery in 2021.</a:t>
            </a:r>
          </a:p>
          <a:p>
            <a:pPr marL="285750" indent="-285750">
              <a:buFont typeface="Arial" panose="020B0604020202020204" pitchFamily="34" charset="0"/>
              <a:buChar char="•"/>
            </a:pPr>
            <a:r>
              <a:rPr lang="en-GB" sz="1600" dirty="0"/>
              <a:t>The construction and built environment sector is an ecosystem – site activity may be different, but relies on a common supply chain of merchants and manufacturers to deliver, and these rely on demand from contractors, specialists, house builders and domestic RMI.  </a:t>
            </a:r>
          </a:p>
          <a:p>
            <a:pPr marL="285750" indent="-285750">
              <a:buFont typeface="Arial" panose="020B0604020202020204" pitchFamily="34" charset="0"/>
              <a:buChar char="•"/>
            </a:pPr>
            <a:r>
              <a:rPr lang="en-GB" sz="1600" dirty="0"/>
              <a:t>The industry also relies on related professions – architecture, engineering and consultancy to develop projects, gain approvals, and monitor and measure performance.</a:t>
            </a:r>
          </a:p>
          <a:p>
            <a:pPr marL="285750" indent="-285750">
              <a:buFont typeface="Arial" panose="020B0604020202020204" pitchFamily="34" charset="0"/>
              <a:buChar char="•"/>
            </a:pPr>
            <a:r>
              <a:rPr lang="en-GB" sz="1600" dirty="0"/>
              <a:t>Costs and delivery time are likely to increase as a result of lost productivity from implementing social distancing. This will erode low margins further, and place additional cost pressure on firms, making it harder to invest for the future. </a:t>
            </a:r>
          </a:p>
          <a:p>
            <a:pPr marL="285750" indent="-285750">
              <a:buFont typeface="Arial" panose="020B0604020202020204" pitchFamily="34" charset="0"/>
              <a:buChar char="•"/>
            </a:pPr>
            <a:r>
              <a:rPr lang="en-GB" sz="1600" dirty="0"/>
              <a:t>Supporting the recovery requires a single industry plan to co-ordinate activity to reactivate the whole ecosystem. </a:t>
            </a:r>
          </a:p>
          <a:p>
            <a:endParaRPr lang="en-GB" dirty="0"/>
          </a:p>
        </p:txBody>
      </p:sp>
      <p:pic>
        <p:nvPicPr>
          <p:cNvPr id="2050" name="Picture 2">
            <a:extLst>
              <a:ext uri="{FF2B5EF4-FFF2-40B4-BE49-F238E27FC236}">
                <a16:creationId xmlns:a16="http://schemas.microsoft.com/office/drawing/2014/main" id="{EBEC879B-5BA7-412D-8A86-71CED72560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75115" y="3491283"/>
            <a:ext cx="6808904" cy="209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a:extLst>
              <a:ext uri="{FF2B5EF4-FFF2-40B4-BE49-F238E27FC236}">
                <a16:creationId xmlns:a16="http://schemas.microsoft.com/office/drawing/2014/main" id="{075E0B22-4253-4E2E-A40B-C41B6348744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75115" y="1018151"/>
            <a:ext cx="6808904" cy="218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4262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1" y="5879073"/>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355002" y="269086"/>
            <a:ext cx="11629016"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Covid19 Challenges for Construction  and the Built Environment </a:t>
            </a:r>
            <a:r>
              <a:rPr lang="en-GB" sz="2800" b="1" dirty="0">
                <a:solidFill>
                  <a:schemeClr val="accent2"/>
                </a:solidFill>
                <a:latin typeface="Arial" panose="020B0604020202020204" pitchFamily="34" charset="0"/>
                <a:cs typeface="Arial" panose="020B0604020202020204" pitchFamily="34" charset="0"/>
              </a:rPr>
              <a:t>  </a:t>
            </a: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8</a:t>
            </a:fld>
            <a:endParaRPr lang="en-GB"/>
          </a:p>
        </p:txBody>
      </p:sp>
      <p:sp>
        <p:nvSpPr>
          <p:cNvPr id="5" name="TextBox 4"/>
          <p:cNvSpPr txBox="1"/>
          <p:nvPr/>
        </p:nvSpPr>
        <p:spPr>
          <a:xfrm>
            <a:off x="355001" y="792306"/>
            <a:ext cx="11629017" cy="511364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b="1" dirty="0">
                <a:latin typeface="Arial" panose="020B0604020202020204" pitchFamily="34" charset="0"/>
                <a:cs typeface="Arial" panose="020B0604020202020204" pitchFamily="34" charset="0"/>
              </a:rPr>
              <a:t>Convening &amp; co-ordinating </a:t>
            </a:r>
            <a:r>
              <a:rPr lang="en-GB" sz="2000" dirty="0">
                <a:latin typeface="Arial" panose="020B0604020202020204" pitchFamily="34" charset="0"/>
                <a:cs typeface="Arial" panose="020B0604020202020204" pitchFamily="34" charset="0"/>
              </a:rPr>
              <a:t>activity across a large sector with many individual firms, to minimise supply chain disruption or interruptions to production domestically or internationally.</a:t>
            </a:r>
          </a:p>
          <a:p>
            <a:pPr marL="285750" indent="-285750">
              <a:lnSpc>
                <a:spcPct val="150000"/>
              </a:lnSpc>
              <a:buFont typeface="Arial" panose="020B0604020202020204" pitchFamily="34" charset="0"/>
              <a:buChar char="•"/>
            </a:pPr>
            <a:r>
              <a:rPr lang="en-GB" sz="2000" b="1" dirty="0">
                <a:latin typeface="Arial" panose="020B0604020202020204" pitchFamily="34" charset="0"/>
                <a:cs typeface="Arial" panose="020B0604020202020204" pitchFamily="34" charset="0"/>
              </a:rPr>
              <a:t>Timescales</a:t>
            </a:r>
            <a:r>
              <a:rPr lang="en-GB" sz="2000" dirty="0">
                <a:latin typeface="Arial" panose="020B0604020202020204" pitchFamily="34" charset="0"/>
                <a:cs typeface="Arial" panose="020B0604020202020204" pitchFamily="34" charset="0"/>
              </a:rPr>
              <a:t> for each sector of the industry will be different – and are influenced by client/consumer behaviour.</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The construction and built environment sector is an </a:t>
            </a:r>
            <a:r>
              <a:rPr lang="en-GB" sz="2000" b="1" dirty="0">
                <a:latin typeface="Arial" panose="020B0604020202020204" pitchFamily="34" charset="0"/>
                <a:cs typeface="Arial" panose="020B0604020202020204" pitchFamily="34" charset="0"/>
              </a:rPr>
              <a:t>ecosystem</a:t>
            </a:r>
            <a:r>
              <a:rPr lang="en-GB" sz="2000" dirty="0">
                <a:latin typeface="Arial" panose="020B0604020202020204" pitchFamily="34" charset="0"/>
                <a:cs typeface="Arial" panose="020B0604020202020204" pitchFamily="34" charset="0"/>
              </a:rPr>
              <a:t>, and requires a critical mass of activity to restart – this is likely to require supply and demand side interventions to sustain.</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Sector needs to work together – focus on what it needed to deliver critical mass across </a:t>
            </a:r>
            <a:r>
              <a:rPr lang="en-GB" sz="2000" b="1" dirty="0">
                <a:latin typeface="Arial" panose="020B0604020202020204" pitchFamily="34" charset="0"/>
                <a:cs typeface="Arial" panose="020B0604020202020204" pitchFamily="34" charset="0"/>
              </a:rPr>
              <a:t>key sectors</a:t>
            </a:r>
            <a:r>
              <a:rPr lang="en-GB" sz="2000" dirty="0">
                <a:latin typeface="Arial" panose="020B0604020202020204" pitchFamily="34" charset="0"/>
                <a:cs typeface="Arial" panose="020B0604020202020204" pitchFamily="34" charset="0"/>
              </a:rPr>
              <a:t>: 1) infrastructure; 2) construction; 3) housing; and 4) RMI.</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Response needs to be </a:t>
            </a:r>
            <a:r>
              <a:rPr lang="en-GB" sz="2000" b="1" dirty="0">
                <a:latin typeface="Arial" panose="020B0604020202020204" pitchFamily="34" charset="0"/>
                <a:cs typeface="Arial" panose="020B0604020202020204" pitchFamily="34" charset="0"/>
              </a:rPr>
              <a:t>agile, initiated quickly, then developed</a:t>
            </a:r>
            <a:r>
              <a:rPr lang="en-GB" sz="2000" dirty="0">
                <a:latin typeface="Arial" panose="020B0604020202020204" pitchFamily="34" charset="0"/>
                <a:cs typeface="Arial" panose="020B0604020202020204" pitchFamily="34" charset="0"/>
              </a:rPr>
              <a:t>. Actions in each section of the Plan should be undertaken as soon as feasible, so that they can be implemented, rather than waiting for the conclusion of each phase. Actions are phased for purposes of prioritisation. </a:t>
            </a:r>
          </a:p>
        </p:txBody>
      </p:sp>
    </p:spTree>
    <p:extLst>
      <p:ext uri="{BB962C8B-B14F-4D97-AF65-F5344CB8AC3E}">
        <p14:creationId xmlns:p14="http://schemas.microsoft.com/office/powerpoint/2010/main" val="1912647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1" y="5855914"/>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355001" y="167122"/>
            <a:ext cx="9256208" cy="461665"/>
          </a:xfrm>
          <a:prstGeom prst="rect">
            <a:avLst/>
          </a:prstGeom>
        </p:spPr>
        <p:txBody>
          <a:bodyPr wrap="square">
            <a:spAutoFit/>
          </a:bodyPr>
          <a:lstStyle/>
          <a:p>
            <a:r>
              <a:rPr lang="en-GB" sz="2400" b="1" dirty="0">
                <a:solidFill>
                  <a:schemeClr val="tx2"/>
                </a:solidFill>
                <a:latin typeface="Arial" panose="020B0604020202020204" pitchFamily="34" charset="0"/>
                <a:cs typeface="Arial" panose="020B0604020202020204" pitchFamily="34" charset="0"/>
              </a:rPr>
              <a:t>Construction Industry Task Force: Outputs</a:t>
            </a:r>
            <a:endParaRPr lang="en-GB" sz="2400" b="1" dirty="0">
              <a:solidFill>
                <a:schemeClr val="accent2"/>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9</a:t>
            </a:fld>
            <a:endParaRPr lang="en-GB" dirty="0"/>
          </a:p>
        </p:txBody>
      </p:sp>
      <p:sp>
        <p:nvSpPr>
          <p:cNvPr id="5" name="TextBox 4"/>
          <p:cNvSpPr txBox="1"/>
          <p:nvPr/>
        </p:nvSpPr>
        <p:spPr>
          <a:xfrm>
            <a:off x="355001" y="610459"/>
            <a:ext cx="11629017" cy="522303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400" b="1" dirty="0">
                <a:latin typeface="Arial" panose="020B0604020202020204" pitchFamily="34" charset="0"/>
                <a:cs typeface="Arial" panose="020B0604020202020204" pitchFamily="34" charset="0"/>
              </a:rPr>
              <a:t>Site/Branch Operating Procedures </a:t>
            </a:r>
            <a:r>
              <a:rPr lang="en-GB" sz="1400" dirty="0">
                <a:latin typeface="Arial" panose="020B0604020202020204" pitchFamily="34" charset="0"/>
                <a:cs typeface="Arial" panose="020B0604020202020204" pitchFamily="34" charset="0"/>
              </a:rPr>
              <a:t>– advice to firms as to how to apply Government guidance on sites and in merchant branches for small firms and mineral product producers, together with videos/case studies and training materials for firms, and advice on </a:t>
            </a:r>
            <a:r>
              <a:rPr lang="en-GB" sz="1400" b="1" dirty="0">
                <a:latin typeface="Arial" panose="020B0604020202020204" pitchFamily="34" charset="0"/>
                <a:cs typeface="Arial" panose="020B0604020202020204" pitchFamily="34" charset="0"/>
              </a:rPr>
              <a:t>temporary site suspension</a:t>
            </a:r>
            <a:r>
              <a:rPr lang="en-GB" sz="1400" dirty="0">
                <a:latin typeface="Arial" panose="020B0604020202020204" pitchFamily="34" charset="0"/>
                <a:cs typeface="Arial" panose="020B0604020202020204" pitchFamily="34" charset="0"/>
              </a:rPr>
              <a:t>.</a:t>
            </a:r>
          </a:p>
          <a:p>
            <a:pPr marL="285750" indent="-285750">
              <a:lnSpc>
                <a:spcPct val="150000"/>
              </a:lnSpc>
              <a:buFont typeface="Arial" panose="020B0604020202020204" pitchFamily="34" charset="0"/>
              <a:buChar char="•"/>
            </a:pPr>
            <a:r>
              <a:rPr lang="en-GB" sz="1400" b="1" dirty="0">
                <a:latin typeface="Arial" panose="020B0604020202020204" pitchFamily="34" charset="0"/>
                <a:cs typeface="Arial" panose="020B0604020202020204" pitchFamily="34" charset="0"/>
              </a:rPr>
              <a:t>Employment Schemes</a:t>
            </a:r>
            <a:r>
              <a:rPr lang="en-GB" sz="1400" dirty="0">
                <a:latin typeface="Arial" panose="020B0604020202020204" pitchFamily="34" charset="0"/>
                <a:cs typeface="Arial" panose="020B0604020202020204" pitchFamily="34" charset="0"/>
              </a:rPr>
              <a:t> – advice to firms on the </a:t>
            </a:r>
            <a:r>
              <a:rPr lang="en-GB" sz="1400" b="1" dirty="0">
                <a:latin typeface="Arial" panose="020B0604020202020204" pitchFamily="34" charset="0"/>
                <a:cs typeface="Arial" panose="020B0604020202020204" pitchFamily="34" charset="0"/>
              </a:rPr>
              <a:t>Job Retention Scheme</a:t>
            </a:r>
            <a:r>
              <a:rPr lang="en-GB" sz="1400" dirty="0">
                <a:latin typeface="Arial" panose="020B0604020202020204" pitchFamily="34" charset="0"/>
                <a:cs typeface="Arial" panose="020B0604020202020204" pitchFamily="34" charset="0"/>
              </a:rPr>
              <a:t> (JRS), and for self-employed workers on the </a:t>
            </a:r>
            <a:r>
              <a:rPr lang="en-GB" sz="1400" b="1" dirty="0">
                <a:latin typeface="Arial" panose="020B0604020202020204" pitchFamily="34" charset="0"/>
                <a:cs typeface="Arial" panose="020B0604020202020204" pitchFamily="34" charset="0"/>
              </a:rPr>
              <a:t>Self-Employment Income Support Scheme </a:t>
            </a:r>
            <a:r>
              <a:rPr lang="en-GB" sz="1400" dirty="0">
                <a:latin typeface="Arial" panose="020B0604020202020204" pitchFamily="34" charset="0"/>
                <a:cs typeface="Arial" panose="020B0604020202020204" pitchFamily="34" charset="0"/>
              </a:rPr>
              <a:t>(SEISS). Developed proposals for future design of the JRS to support firms moving workers back into employment.</a:t>
            </a:r>
          </a:p>
          <a:p>
            <a:pPr marL="285750" indent="-285750">
              <a:lnSpc>
                <a:spcPct val="150000"/>
              </a:lnSpc>
              <a:buFont typeface="Arial" panose="020B0604020202020204" pitchFamily="34" charset="0"/>
              <a:buChar char="•"/>
            </a:pPr>
            <a:r>
              <a:rPr lang="en-GB" sz="1400" b="1" dirty="0">
                <a:latin typeface="Arial" panose="020B0604020202020204" pitchFamily="34" charset="0"/>
                <a:cs typeface="Arial" panose="020B0604020202020204" pitchFamily="34" charset="0"/>
              </a:rPr>
              <a:t>Cost Planning </a:t>
            </a:r>
            <a:r>
              <a:rPr lang="en-GB" sz="1400" dirty="0">
                <a:latin typeface="Arial" panose="020B0604020202020204" pitchFamily="34" charset="0"/>
                <a:cs typeface="Arial" panose="020B0604020202020204" pitchFamily="34" charset="0"/>
              </a:rPr>
              <a:t>– work to quantify the impact on costs, schedules and future output of Covid19 and mitigating measures.</a:t>
            </a:r>
          </a:p>
          <a:p>
            <a:pPr marL="285750" indent="-285750">
              <a:lnSpc>
                <a:spcPct val="150000"/>
              </a:lnSpc>
              <a:buFont typeface="Arial" panose="020B0604020202020204" pitchFamily="34" charset="0"/>
              <a:buChar char="•"/>
            </a:pPr>
            <a:r>
              <a:rPr lang="en-GB" sz="1400" b="1" dirty="0">
                <a:latin typeface="Arial" panose="020B0604020202020204" pitchFamily="34" charset="0"/>
                <a:cs typeface="Arial" panose="020B0604020202020204" pitchFamily="34" charset="0"/>
              </a:rPr>
              <a:t>Insurance and Bonds </a:t>
            </a:r>
            <a:r>
              <a:rPr lang="en-GB" sz="1400" dirty="0">
                <a:latin typeface="Arial" panose="020B0604020202020204" pitchFamily="34" charset="0"/>
                <a:cs typeface="Arial" panose="020B0604020202020204" pitchFamily="34" charset="0"/>
              </a:rPr>
              <a:t>– work on the availability of trade credit insurance, professional indemnity insurance (PII) and bonds, to enable the industry to make best use of Government support and access the insurance products required to support activity. </a:t>
            </a:r>
          </a:p>
          <a:p>
            <a:pPr marL="285750" indent="-285750">
              <a:lnSpc>
                <a:spcPct val="150000"/>
              </a:lnSpc>
              <a:buFont typeface="Arial" panose="020B0604020202020204" pitchFamily="34" charset="0"/>
              <a:buChar char="•"/>
            </a:pPr>
            <a:r>
              <a:rPr lang="en-GB" sz="1400" b="1" dirty="0">
                <a:latin typeface="Arial" panose="020B0604020202020204" pitchFamily="34" charset="0"/>
                <a:cs typeface="Arial" panose="020B0604020202020204" pitchFamily="34" charset="0"/>
              </a:rPr>
              <a:t>Product Availability </a:t>
            </a:r>
            <a:r>
              <a:rPr lang="en-GB" sz="1400" dirty="0">
                <a:latin typeface="Arial" panose="020B0604020202020204" pitchFamily="34" charset="0"/>
                <a:cs typeface="Arial" panose="020B0604020202020204" pitchFamily="34" charset="0"/>
              </a:rPr>
              <a:t>– gathering information about product availability and supply, the extent to which merchants are operating, and the level of demand for products. </a:t>
            </a:r>
          </a:p>
          <a:p>
            <a:pPr marL="285750" indent="-285750">
              <a:lnSpc>
                <a:spcPct val="150000"/>
              </a:lnSpc>
              <a:buFont typeface="Arial" panose="020B0604020202020204" pitchFamily="34" charset="0"/>
              <a:buChar char="•"/>
            </a:pPr>
            <a:r>
              <a:rPr lang="en-GB" sz="1400" b="1" dirty="0">
                <a:latin typeface="Arial" panose="020B0604020202020204" pitchFamily="34" charset="0"/>
                <a:cs typeface="Arial" panose="020B0604020202020204" pitchFamily="34" charset="0"/>
              </a:rPr>
              <a:t>Loan Finance </a:t>
            </a:r>
            <a:r>
              <a:rPr lang="en-GB" sz="1400" dirty="0">
                <a:latin typeface="Arial" panose="020B0604020202020204" pitchFamily="34" charset="0"/>
                <a:cs typeface="Arial" panose="020B0604020202020204" pitchFamily="34" charset="0"/>
              </a:rPr>
              <a:t>– reviewing the operation of the CBILS/CLBILS in relation to the construction sector, and making recommendations as to how the industry and banks can ensure funding is available.</a:t>
            </a:r>
          </a:p>
          <a:p>
            <a:pPr marL="285750" indent="-285750">
              <a:lnSpc>
                <a:spcPct val="150000"/>
              </a:lnSpc>
              <a:buFont typeface="Arial" panose="020B0604020202020204" pitchFamily="34" charset="0"/>
              <a:buChar char="•"/>
            </a:pPr>
            <a:r>
              <a:rPr lang="en-GB" sz="1400" b="1" dirty="0">
                <a:latin typeface="Arial" panose="020B0604020202020204" pitchFamily="34" charset="0"/>
                <a:cs typeface="Arial" panose="020B0604020202020204" pitchFamily="34" charset="0"/>
              </a:rPr>
              <a:t>Guidance on Contractual Terms </a:t>
            </a:r>
            <a:r>
              <a:rPr lang="en-GB" sz="1400" dirty="0">
                <a:latin typeface="Arial" panose="020B0604020202020204" pitchFamily="34" charset="0"/>
                <a:cs typeface="Arial" panose="020B0604020202020204" pitchFamily="34" charset="0"/>
              </a:rPr>
              <a:t>– CLC guidance on avoiding disputes, and supporting mechanisms for avoiding conflict and resolving disputes swiftly and effectively. </a:t>
            </a:r>
          </a:p>
          <a:p>
            <a:pPr marL="285750" indent="-285750">
              <a:lnSpc>
                <a:spcPct val="150000"/>
              </a:lnSpc>
              <a:buFont typeface="Arial" panose="020B0604020202020204" pitchFamily="34" charset="0"/>
              <a:buChar char="•"/>
            </a:pPr>
            <a:r>
              <a:rPr lang="en-GB" sz="1400" b="1" dirty="0">
                <a:latin typeface="Arial" panose="020B0604020202020204" pitchFamily="34" charset="0"/>
                <a:cs typeface="Arial" panose="020B0604020202020204" pitchFamily="34" charset="0"/>
              </a:rPr>
              <a:t>Showcasing the role of construction in responding to Covid19 </a:t>
            </a:r>
            <a:r>
              <a:rPr lang="en-GB" sz="1400" dirty="0">
                <a:latin typeface="Arial" panose="020B0604020202020204" pitchFamily="34" charset="0"/>
                <a:cs typeface="Arial" panose="020B0604020202020204" pitchFamily="34" charset="0"/>
              </a:rPr>
              <a:t>– demonstrating the contribution the industry is making to essential services, and operating responsibly.</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7217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6968279" y="3077140"/>
            <a:ext cx="796426" cy="31875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ctr"/>
          <a:lstStyle/>
          <a:p>
            <a:endParaRPr lang="en-GB" sz="1200" dirty="0">
              <a:latin typeface="Arial" panose="020B0604020202020204" pitchFamily="34" charset="0"/>
              <a:cs typeface="Arial" panose="020B0604020202020204" pitchFamily="34" charset="0"/>
            </a:endParaRPr>
          </a:p>
        </p:txBody>
      </p:sp>
      <p:sp>
        <p:nvSpPr>
          <p:cNvPr id="38" name="Rectangle 37"/>
          <p:cNvSpPr/>
          <p:nvPr/>
        </p:nvSpPr>
        <p:spPr>
          <a:xfrm>
            <a:off x="6968279" y="3401726"/>
            <a:ext cx="796426" cy="318750"/>
          </a:xfrm>
          <a:prstGeom prst="rect">
            <a:avLst/>
          </a:prstGeom>
          <a:solidFill>
            <a:srgbClr val="F6C700"/>
          </a:solidFill>
          <a:ln>
            <a:solidFill>
              <a:srgbClr val="F6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dirty="0">
              <a:latin typeface="Arial" panose="020B0604020202020204" pitchFamily="34" charset="0"/>
              <a:cs typeface="Arial" panose="020B0604020202020204" pitchFamily="34" charset="0"/>
            </a:endParaRPr>
          </a:p>
        </p:txBody>
      </p:sp>
      <p:sp>
        <p:nvSpPr>
          <p:cNvPr id="39" name="Rectangle 38"/>
          <p:cNvSpPr/>
          <p:nvPr/>
        </p:nvSpPr>
        <p:spPr>
          <a:xfrm>
            <a:off x="6826416" y="3729974"/>
            <a:ext cx="938289" cy="556075"/>
          </a:xfrm>
          <a:prstGeom prst="rect">
            <a:avLst/>
          </a:prstGeom>
          <a:solidFill>
            <a:srgbClr val="92D050"/>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900" dirty="0">
                <a:latin typeface="Arial" panose="020B0604020202020204" pitchFamily="34" charset="0"/>
                <a:cs typeface="Arial" panose="020B0604020202020204" pitchFamily="34" charset="0"/>
              </a:rPr>
              <a:t>Local, Social &amp; Commercial Construction </a:t>
            </a:r>
          </a:p>
        </p:txBody>
      </p:sp>
      <p:sp>
        <p:nvSpPr>
          <p:cNvPr id="28" name="Rectangle 27"/>
          <p:cNvSpPr/>
          <p:nvPr/>
        </p:nvSpPr>
        <p:spPr>
          <a:xfrm>
            <a:off x="6438039" y="2741014"/>
            <a:ext cx="796426" cy="31875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ctr"/>
          <a:lstStyle/>
          <a:p>
            <a:endParaRPr lang="en-GB" sz="800" dirty="0">
              <a:latin typeface="Arial" panose="020B0604020202020204" pitchFamily="34" charset="0"/>
              <a:cs typeface="Arial" panose="020B0604020202020204" pitchFamily="34" charset="0"/>
            </a:endParaRPr>
          </a:p>
        </p:txBody>
      </p:sp>
      <p:sp>
        <p:nvSpPr>
          <p:cNvPr id="29" name="Rectangle 28"/>
          <p:cNvSpPr/>
          <p:nvPr/>
        </p:nvSpPr>
        <p:spPr>
          <a:xfrm>
            <a:off x="6438039" y="3065600"/>
            <a:ext cx="796426" cy="318750"/>
          </a:xfrm>
          <a:prstGeom prst="rect">
            <a:avLst/>
          </a:prstGeom>
          <a:solidFill>
            <a:srgbClr val="F6C700"/>
          </a:solidFill>
          <a:ln>
            <a:solidFill>
              <a:srgbClr val="F6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800" dirty="0">
              <a:latin typeface="Arial" panose="020B0604020202020204" pitchFamily="34" charset="0"/>
              <a:cs typeface="Arial" panose="020B0604020202020204" pitchFamily="34" charset="0"/>
            </a:endParaRPr>
          </a:p>
        </p:txBody>
      </p:sp>
      <p:sp>
        <p:nvSpPr>
          <p:cNvPr id="30" name="Rectangle 29"/>
          <p:cNvSpPr/>
          <p:nvPr/>
        </p:nvSpPr>
        <p:spPr>
          <a:xfrm>
            <a:off x="6438039" y="3390185"/>
            <a:ext cx="796426" cy="339789"/>
          </a:xfrm>
          <a:prstGeom prst="rect">
            <a:avLst/>
          </a:prstGeom>
          <a:solidFill>
            <a:srgbClr val="92D050"/>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800" dirty="0">
                <a:latin typeface="Arial" panose="020B0604020202020204" pitchFamily="34" charset="0"/>
                <a:cs typeface="Arial" panose="020B0604020202020204" pitchFamily="34" charset="0"/>
              </a:rPr>
              <a:t>Domestic RMI</a:t>
            </a:r>
          </a:p>
        </p:txBody>
      </p:sp>
      <p:sp>
        <p:nvSpPr>
          <p:cNvPr id="24" name="Rectangle 23"/>
          <p:cNvSpPr/>
          <p:nvPr/>
        </p:nvSpPr>
        <p:spPr>
          <a:xfrm>
            <a:off x="6029990" y="2406922"/>
            <a:ext cx="796426" cy="31875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ctr"/>
          <a:lstStyle/>
          <a:p>
            <a:endParaRPr lang="en-GB" sz="1200" dirty="0">
              <a:latin typeface="Arial" panose="020B0604020202020204" pitchFamily="34" charset="0"/>
              <a:cs typeface="Arial" panose="020B0604020202020204" pitchFamily="34" charset="0"/>
            </a:endParaRPr>
          </a:p>
        </p:txBody>
      </p:sp>
      <p:sp>
        <p:nvSpPr>
          <p:cNvPr id="25" name="Rectangle 24"/>
          <p:cNvSpPr/>
          <p:nvPr/>
        </p:nvSpPr>
        <p:spPr>
          <a:xfrm>
            <a:off x="6029990" y="2731508"/>
            <a:ext cx="796426" cy="318750"/>
          </a:xfrm>
          <a:prstGeom prst="rect">
            <a:avLst/>
          </a:prstGeom>
          <a:solidFill>
            <a:srgbClr val="F6C700"/>
          </a:solidFill>
          <a:ln>
            <a:solidFill>
              <a:srgbClr val="F6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800" dirty="0">
              <a:latin typeface="Arial" panose="020B0604020202020204" pitchFamily="34" charset="0"/>
              <a:cs typeface="Arial" panose="020B0604020202020204" pitchFamily="34" charset="0"/>
            </a:endParaRPr>
          </a:p>
        </p:txBody>
      </p:sp>
      <p:sp>
        <p:nvSpPr>
          <p:cNvPr id="26" name="Rectangle 25"/>
          <p:cNvSpPr/>
          <p:nvPr/>
        </p:nvSpPr>
        <p:spPr>
          <a:xfrm>
            <a:off x="6029990" y="3056094"/>
            <a:ext cx="796426" cy="318750"/>
          </a:xfrm>
          <a:prstGeom prst="rect">
            <a:avLst/>
          </a:prstGeom>
          <a:solidFill>
            <a:srgbClr val="92D050"/>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800" dirty="0">
                <a:latin typeface="Arial" panose="020B0604020202020204" pitchFamily="34" charset="0"/>
                <a:cs typeface="Arial" panose="020B0604020202020204" pitchFamily="34" charset="0"/>
              </a:rPr>
              <a:t>Housing</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68499" y="5765610"/>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413480" y="5888450"/>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656216" y="404664"/>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Structure of the Recovery Plan</a:t>
            </a:r>
            <a:endParaRPr lang="en-GB" sz="2800" b="1" dirty="0">
              <a:solidFill>
                <a:schemeClr val="accent2"/>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10</a:t>
            </a:fld>
            <a:endParaRPr lang="en-GB"/>
          </a:p>
        </p:txBody>
      </p:sp>
      <p:sp>
        <p:nvSpPr>
          <p:cNvPr id="5" name="Rectangle 4"/>
          <p:cNvSpPr/>
          <p:nvPr/>
        </p:nvSpPr>
        <p:spPr>
          <a:xfrm>
            <a:off x="3111673" y="1963844"/>
            <a:ext cx="1722282" cy="63621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ctr"/>
          <a:lstStyle/>
          <a:p>
            <a:r>
              <a:rPr lang="en-GB" sz="1400" dirty="0">
                <a:latin typeface="Arial" panose="020B0604020202020204" pitchFamily="34" charset="0"/>
                <a:cs typeface="Arial" panose="020B0604020202020204" pitchFamily="34" charset="0"/>
              </a:rPr>
              <a:t>Restart</a:t>
            </a:r>
            <a:endParaRPr lang="en-GB" sz="1200" dirty="0">
              <a:latin typeface="Arial" panose="020B0604020202020204" pitchFamily="34" charset="0"/>
              <a:cs typeface="Arial" panose="020B0604020202020204" pitchFamily="34" charset="0"/>
            </a:endParaRPr>
          </a:p>
        </p:txBody>
      </p:sp>
      <p:sp>
        <p:nvSpPr>
          <p:cNvPr id="6" name="TextBox 5"/>
          <p:cNvSpPr txBox="1"/>
          <p:nvPr/>
        </p:nvSpPr>
        <p:spPr>
          <a:xfrm>
            <a:off x="3026561" y="1499862"/>
            <a:ext cx="1892506" cy="369332"/>
          </a:xfrm>
          <a:prstGeom prst="rect">
            <a:avLst/>
          </a:prstGeom>
          <a:noFill/>
        </p:spPr>
        <p:txBody>
          <a:bodyPr wrap="none" rtlCol="0">
            <a:spAutoFit/>
          </a:bodyPr>
          <a:lstStyle/>
          <a:p>
            <a:r>
              <a:rPr lang="en-GB" dirty="0"/>
              <a:t>CLC Recovery Plan</a:t>
            </a:r>
          </a:p>
        </p:txBody>
      </p:sp>
      <p:sp>
        <p:nvSpPr>
          <p:cNvPr id="12" name="Rectangle 11"/>
          <p:cNvSpPr/>
          <p:nvPr/>
        </p:nvSpPr>
        <p:spPr>
          <a:xfrm>
            <a:off x="3111673" y="2599421"/>
            <a:ext cx="1722282" cy="636218"/>
          </a:xfrm>
          <a:prstGeom prst="rect">
            <a:avLst/>
          </a:prstGeom>
          <a:solidFill>
            <a:schemeClr val="accent3">
              <a:lumMod val="60000"/>
              <a:lumOff val="4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111673" y="2605947"/>
            <a:ext cx="1722282" cy="636218"/>
          </a:xfrm>
          <a:prstGeom prst="rect">
            <a:avLst/>
          </a:prstGeom>
          <a:solidFill>
            <a:srgbClr val="F6C700"/>
          </a:solidFill>
          <a:ln>
            <a:solidFill>
              <a:srgbClr val="F6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latin typeface="Arial" panose="020B0604020202020204" pitchFamily="34" charset="0"/>
                <a:cs typeface="Arial" panose="020B0604020202020204" pitchFamily="34" charset="0"/>
              </a:rPr>
              <a:t>Reset</a:t>
            </a:r>
            <a:endParaRPr lang="en-GB" sz="1200" dirty="0">
              <a:latin typeface="Arial" panose="020B0604020202020204" pitchFamily="34" charset="0"/>
              <a:cs typeface="Arial" panose="020B0604020202020204" pitchFamily="34" charset="0"/>
            </a:endParaRPr>
          </a:p>
        </p:txBody>
      </p:sp>
      <p:sp>
        <p:nvSpPr>
          <p:cNvPr id="16" name="Rectangle 15"/>
          <p:cNvSpPr/>
          <p:nvPr/>
        </p:nvSpPr>
        <p:spPr>
          <a:xfrm>
            <a:off x="3111673" y="3234998"/>
            <a:ext cx="1722282" cy="636218"/>
          </a:xfrm>
          <a:prstGeom prst="rect">
            <a:avLst/>
          </a:prstGeom>
          <a:solidFill>
            <a:srgbClr val="92D050"/>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latin typeface="Arial" panose="020B0604020202020204" pitchFamily="34" charset="0"/>
                <a:cs typeface="Arial" panose="020B0604020202020204" pitchFamily="34" charset="0"/>
              </a:rPr>
              <a:t>Reinvent</a:t>
            </a:r>
            <a:endParaRPr lang="en-GB" sz="1200" dirty="0">
              <a:latin typeface="Arial" panose="020B0604020202020204" pitchFamily="34" charset="0"/>
              <a:cs typeface="Arial" panose="020B0604020202020204" pitchFamily="34" charset="0"/>
            </a:endParaRPr>
          </a:p>
        </p:txBody>
      </p:sp>
      <p:sp>
        <p:nvSpPr>
          <p:cNvPr id="18" name="Rectangle 17"/>
          <p:cNvSpPr/>
          <p:nvPr/>
        </p:nvSpPr>
        <p:spPr>
          <a:xfrm>
            <a:off x="5611348" y="2104366"/>
            <a:ext cx="796426" cy="31875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ctr"/>
          <a:lstStyle/>
          <a:p>
            <a:endParaRPr lang="en-GB" sz="1200" dirty="0">
              <a:latin typeface="Arial" panose="020B0604020202020204" pitchFamily="34" charset="0"/>
              <a:cs typeface="Arial" panose="020B0604020202020204" pitchFamily="34" charset="0"/>
            </a:endParaRPr>
          </a:p>
        </p:txBody>
      </p:sp>
      <p:sp>
        <p:nvSpPr>
          <p:cNvPr id="22" name="Rectangle 21"/>
          <p:cNvSpPr/>
          <p:nvPr/>
        </p:nvSpPr>
        <p:spPr>
          <a:xfrm>
            <a:off x="5611348" y="2428952"/>
            <a:ext cx="796426" cy="318750"/>
          </a:xfrm>
          <a:prstGeom prst="rect">
            <a:avLst/>
          </a:prstGeom>
          <a:solidFill>
            <a:srgbClr val="F6C700"/>
          </a:solidFill>
          <a:ln>
            <a:solidFill>
              <a:srgbClr val="F6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dirty="0">
              <a:latin typeface="Arial" panose="020B0604020202020204" pitchFamily="34" charset="0"/>
              <a:cs typeface="Arial" panose="020B0604020202020204" pitchFamily="34" charset="0"/>
            </a:endParaRPr>
          </a:p>
        </p:txBody>
      </p:sp>
      <p:sp>
        <p:nvSpPr>
          <p:cNvPr id="23" name="Rectangle 22"/>
          <p:cNvSpPr/>
          <p:nvPr/>
        </p:nvSpPr>
        <p:spPr>
          <a:xfrm>
            <a:off x="5611348" y="2753538"/>
            <a:ext cx="796426" cy="318750"/>
          </a:xfrm>
          <a:prstGeom prst="rect">
            <a:avLst/>
          </a:prstGeom>
          <a:solidFill>
            <a:srgbClr val="92D050"/>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700" dirty="0">
                <a:latin typeface="Arial" panose="020B0604020202020204" pitchFamily="34" charset="0"/>
                <a:cs typeface="Arial" panose="020B0604020202020204" pitchFamily="34" charset="0"/>
              </a:rPr>
              <a:t>Economic</a:t>
            </a:r>
          </a:p>
          <a:p>
            <a:pPr algn="r"/>
            <a:r>
              <a:rPr lang="en-GB" sz="700" dirty="0">
                <a:latin typeface="Arial" panose="020B0604020202020204" pitchFamily="34" charset="0"/>
                <a:cs typeface="Arial" panose="020B0604020202020204" pitchFamily="34" charset="0"/>
              </a:rPr>
              <a:t> Infra-structure</a:t>
            </a:r>
          </a:p>
        </p:txBody>
      </p:sp>
      <p:sp>
        <p:nvSpPr>
          <p:cNvPr id="27" name="TextBox 26"/>
          <p:cNvSpPr txBox="1"/>
          <p:nvPr/>
        </p:nvSpPr>
        <p:spPr>
          <a:xfrm>
            <a:off x="5423813" y="1481522"/>
            <a:ext cx="2394566" cy="369332"/>
          </a:xfrm>
          <a:prstGeom prst="rect">
            <a:avLst/>
          </a:prstGeom>
          <a:noFill/>
        </p:spPr>
        <p:txBody>
          <a:bodyPr wrap="none" rtlCol="0">
            <a:spAutoFit/>
          </a:bodyPr>
          <a:lstStyle/>
          <a:p>
            <a:r>
              <a:rPr lang="en-GB" dirty="0"/>
              <a:t>Sectoral Recovery Plans</a:t>
            </a:r>
          </a:p>
        </p:txBody>
      </p:sp>
      <p:sp>
        <p:nvSpPr>
          <p:cNvPr id="51" name="TextBox 50"/>
          <p:cNvSpPr txBox="1"/>
          <p:nvPr/>
        </p:nvSpPr>
        <p:spPr>
          <a:xfrm>
            <a:off x="562906" y="2504171"/>
            <a:ext cx="2346319" cy="738664"/>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CLC to set an overarching</a:t>
            </a:r>
          </a:p>
          <a:p>
            <a:r>
              <a:rPr lang="en-GB" sz="1400" dirty="0">
                <a:latin typeface="Arial" panose="020B0604020202020204" pitchFamily="34" charset="0"/>
                <a:cs typeface="Arial" panose="020B0604020202020204" pitchFamily="34" charset="0"/>
              </a:rPr>
              <a:t>co-ordinated industry strategy</a:t>
            </a:r>
          </a:p>
        </p:txBody>
      </p:sp>
      <p:sp>
        <p:nvSpPr>
          <p:cNvPr id="52" name="TextBox 51"/>
          <p:cNvSpPr txBox="1"/>
          <p:nvPr/>
        </p:nvSpPr>
        <p:spPr>
          <a:xfrm>
            <a:off x="8153400" y="4217554"/>
            <a:ext cx="3472053" cy="1600438"/>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Industry bodies and partners develop sub-sector specific plans that align with CLC’s overarching Recovery Plan. Each specific plan would highlight the actions and economic benefits being proposed, and align methodologies to the finance requirements for investors.</a:t>
            </a:r>
          </a:p>
        </p:txBody>
      </p:sp>
      <p:cxnSp>
        <p:nvCxnSpPr>
          <p:cNvPr id="21" name="Elbow Connector 20"/>
          <p:cNvCxnSpPr>
            <a:stCxn id="18" idx="1"/>
            <a:endCxn id="16" idx="3"/>
          </p:cNvCxnSpPr>
          <p:nvPr/>
        </p:nvCxnSpPr>
        <p:spPr>
          <a:xfrm rot="10800000" flipV="1">
            <a:off x="4833956" y="2263741"/>
            <a:ext cx="777393" cy="1289366"/>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H="1">
            <a:off x="4833955" y="2923552"/>
            <a:ext cx="388697" cy="5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H="1">
            <a:off x="4814924" y="2263741"/>
            <a:ext cx="407728" cy="41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3111673" y="4741759"/>
            <a:ext cx="4725108" cy="8878"/>
          </a:xfrm>
          <a:prstGeom prst="straightConnector1">
            <a:avLst/>
          </a:prstGeom>
          <a:ln w="5715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919067" y="4396134"/>
            <a:ext cx="1229824" cy="369332"/>
          </a:xfrm>
          <a:prstGeom prst="rect">
            <a:avLst/>
          </a:prstGeom>
          <a:noFill/>
        </p:spPr>
        <p:txBody>
          <a:bodyPr wrap="none" rtlCol="0">
            <a:spAutoFit/>
          </a:bodyPr>
          <a:lstStyle/>
          <a:p>
            <a:r>
              <a:rPr lang="en-GB" dirty="0"/>
              <a:t>BEIS - PMO</a:t>
            </a:r>
          </a:p>
        </p:txBody>
      </p:sp>
      <p:sp>
        <p:nvSpPr>
          <p:cNvPr id="13" name="TextBox 12"/>
          <p:cNvSpPr txBox="1"/>
          <p:nvPr/>
        </p:nvSpPr>
        <p:spPr>
          <a:xfrm>
            <a:off x="8397866" y="2013737"/>
            <a:ext cx="2610395" cy="2031325"/>
          </a:xfrm>
          <a:prstGeom prst="rect">
            <a:avLst/>
          </a:prstGeom>
          <a:noFill/>
        </p:spPr>
        <p:txBody>
          <a:bodyPr wrap="none" rtlCol="0">
            <a:spAutoFit/>
          </a:bodyPr>
          <a:lstStyle/>
          <a:p>
            <a:r>
              <a:rPr lang="en-GB" dirty="0"/>
              <a:t>Clients</a:t>
            </a:r>
          </a:p>
          <a:p>
            <a:r>
              <a:rPr lang="en-GB" dirty="0"/>
              <a:t>Mineral Product Suppliers</a:t>
            </a:r>
          </a:p>
          <a:p>
            <a:r>
              <a:rPr lang="en-GB" dirty="0"/>
              <a:t>Manufacturers</a:t>
            </a:r>
          </a:p>
          <a:p>
            <a:r>
              <a:rPr lang="en-GB" dirty="0"/>
              <a:t>Merchants</a:t>
            </a:r>
          </a:p>
          <a:p>
            <a:r>
              <a:rPr lang="en-GB" dirty="0"/>
              <a:t>Professions</a:t>
            </a:r>
          </a:p>
          <a:p>
            <a:r>
              <a:rPr lang="en-GB" dirty="0"/>
              <a:t>Consultants</a:t>
            </a:r>
          </a:p>
          <a:p>
            <a:r>
              <a:rPr lang="en-GB" dirty="0"/>
              <a:t>Contractors &amp; Specialists </a:t>
            </a:r>
          </a:p>
        </p:txBody>
      </p:sp>
      <p:sp>
        <p:nvSpPr>
          <p:cNvPr id="40" name="Left Brace 39"/>
          <p:cNvSpPr/>
          <p:nvPr/>
        </p:nvSpPr>
        <p:spPr>
          <a:xfrm>
            <a:off x="8009169" y="2047346"/>
            <a:ext cx="417251" cy="1922056"/>
          </a:xfrm>
          <a:prstGeom prst="leftBrace">
            <a:avLst>
              <a:gd name="adj1" fmla="val 8333"/>
              <a:gd name="adj2" fmla="val 48152"/>
            </a:avLst>
          </a:prstGeom>
          <a:ln w="28575">
            <a:solidFill>
              <a:schemeClr val="tx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1369127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1" y="5893683"/>
            <a:ext cx="11629017" cy="780017"/>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264852" y="295572"/>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Industry Recovery Plan</a:t>
            </a:r>
            <a:r>
              <a:rPr lang="en-GB" sz="2800" b="1" dirty="0">
                <a:solidFill>
                  <a:schemeClr val="accent2"/>
                </a:solidFill>
                <a:latin typeface="Arial" panose="020B0604020202020204" pitchFamily="34" charset="0"/>
                <a:cs typeface="Arial" panose="020B0604020202020204" pitchFamily="34" charset="0"/>
              </a:rPr>
              <a:t>  </a:t>
            </a: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11</a:t>
            </a:fld>
            <a:endParaRPr lang="en-GB"/>
          </a:p>
        </p:txBody>
      </p:sp>
      <p:graphicFrame>
        <p:nvGraphicFramePr>
          <p:cNvPr id="5" name="Table 4">
            <a:extLst>
              <a:ext uri="{FF2B5EF4-FFF2-40B4-BE49-F238E27FC236}">
                <a16:creationId xmlns:a16="http://schemas.microsoft.com/office/drawing/2014/main" id="{8BCFD199-8628-4BB6-A77C-79C6B2A1250D}"/>
              </a:ext>
            </a:extLst>
          </p:cNvPr>
          <p:cNvGraphicFramePr>
            <a:graphicFrameLocks noGrp="1"/>
          </p:cNvGraphicFramePr>
          <p:nvPr>
            <p:extLst>
              <p:ext uri="{D42A27DB-BD31-4B8C-83A1-F6EECF244321}">
                <p14:modId xmlns:p14="http://schemas.microsoft.com/office/powerpoint/2010/main" val="159316537"/>
              </p:ext>
            </p:extLst>
          </p:nvPr>
        </p:nvGraphicFramePr>
        <p:xfrm>
          <a:off x="355002" y="841222"/>
          <a:ext cx="11629016" cy="5108641"/>
        </p:xfrm>
        <a:graphic>
          <a:graphicData uri="http://schemas.openxmlformats.org/drawingml/2006/table">
            <a:tbl>
              <a:tblPr firstRow="1" firstCol="1" bandRow="1">
                <a:tableStyleId>{5C22544A-7EE6-4342-B048-85BDC9FD1C3A}</a:tableStyleId>
              </a:tblPr>
              <a:tblGrid>
                <a:gridCol w="2189415">
                  <a:extLst>
                    <a:ext uri="{9D8B030D-6E8A-4147-A177-3AD203B41FA5}">
                      <a16:colId xmlns:a16="http://schemas.microsoft.com/office/drawing/2014/main" val="2144970338"/>
                    </a:ext>
                  </a:extLst>
                </a:gridCol>
                <a:gridCol w="9439601">
                  <a:extLst>
                    <a:ext uri="{9D8B030D-6E8A-4147-A177-3AD203B41FA5}">
                      <a16:colId xmlns:a16="http://schemas.microsoft.com/office/drawing/2014/main" val="1106882"/>
                    </a:ext>
                  </a:extLst>
                </a:gridCol>
              </a:tblGrid>
              <a:tr h="263820">
                <a:tc>
                  <a:txBody>
                    <a:bodyPr/>
                    <a:lstStyle/>
                    <a:p>
                      <a:pPr>
                        <a:lnSpc>
                          <a:spcPct val="107000"/>
                        </a:lnSpc>
                        <a:spcAft>
                          <a:spcPts val="0"/>
                        </a:spcAft>
                      </a:pPr>
                      <a:r>
                        <a:rPr lang="en-GB" sz="1600" b="1" dirty="0">
                          <a:effectLst/>
                        </a:rPr>
                        <a:t>Phase</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chemeClr val="accent3"/>
                    </a:solidFill>
                  </a:tcPr>
                </a:tc>
                <a:tc>
                  <a:txBody>
                    <a:bodyPr/>
                    <a:lstStyle/>
                    <a:p>
                      <a:pPr>
                        <a:lnSpc>
                          <a:spcPct val="107000"/>
                        </a:lnSpc>
                        <a:spcAft>
                          <a:spcPts val="0"/>
                        </a:spcAft>
                      </a:pPr>
                      <a:r>
                        <a:rPr lang="en-GB" sz="1600" b="1" dirty="0">
                          <a:effectLst/>
                        </a:rPr>
                        <a:t>What </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chemeClr val="accent3"/>
                    </a:solidFill>
                  </a:tcPr>
                </a:tc>
                <a:extLst>
                  <a:ext uri="{0D108BD9-81ED-4DB2-BD59-A6C34878D82A}">
                    <a16:rowId xmlns:a16="http://schemas.microsoft.com/office/drawing/2014/main" val="3021993324"/>
                  </a:ext>
                </a:extLst>
              </a:tr>
              <a:tr h="539938">
                <a:tc rowSpan="3">
                  <a:txBody>
                    <a:bodyPr/>
                    <a:lstStyle/>
                    <a:p>
                      <a:pPr>
                        <a:lnSpc>
                          <a:spcPct val="107000"/>
                        </a:lnSpc>
                        <a:spcAft>
                          <a:spcPts val="0"/>
                        </a:spcAft>
                      </a:pPr>
                      <a:r>
                        <a:rPr lang="en-GB" sz="1600" b="1" dirty="0">
                          <a:effectLst/>
                        </a:rPr>
                        <a:t>Restart (1-3 months)</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rgbClr val="FF0000"/>
                    </a:solidFill>
                  </a:tcPr>
                </a:tc>
                <a:tc>
                  <a:txBody>
                    <a:bodyPr/>
                    <a:lstStyle/>
                    <a:p>
                      <a:pPr marL="357188" lvl="0" indent="-357188">
                        <a:lnSpc>
                          <a:spcPct val="100000"/>
                        </a:lnSpc>
                        <a:spcAft>
                          <a:spcPts val="0"/>
                        </a:spcAft>
                        <a:buFont typeface="+mj-lt"/>
                        <a:buNone/>
                      </a:pPr>
                      <a:r>
                        <a:rPr lang="en-GB" sz="1600" b="1" dirty="0">
                          <a:effectLst/>
                        </a:rPr>
                        <a:t>1.    Restart </a:t>
                      </a:r>
                      <a:r>
                        <a:rPr lang="en-GB" sz="1600" b="0" dirty="0">
                          <a:effectLst/>
                        </a:rPr>
                        <a:t>work on all projects and programmes, and increase this to the highest level possible consistent with Government guidance</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rgbClr val="FF0000"/>
                    </a:solidFill>
                  </a:tcPr>
                </a:tc>
                <a:extLst>
                  <a:ext uri="{0D108BD9-81ED-4DB2-BD59-A6C34878D82A}">
                    <a16:rowId xmlns:a16="http://schemas.microsoft.com/office/drawing/2014/main" val="1395361097"/>
                  </a:ext>
                </a:extLst>
              </a:tr>
              <a:tr h="460084">
                <a:tc vMerge="1">
                  <a:txBody>
                    <a:bodyPr/>
                    <a:lstStyle/>
                    <a:p>
                      <a:endParaRPr lang="en-GB"/>
                    </a:p>
                  </a:txBody>
                  <a:tcPr/>
                </a:tc>
                <a:tc>
                  <a:txBody>
                    <a:bodyPr/>
                    <a:lstStyle/>
                    <a:p>
                      <a:pPr marL="357188" lvl="0" indent="-357188">
                        <a:lnSpc>
                          <a:spcPct val="100000"/>
                        </a:lnSpc>
                        <a:spcAft>
                          <a:spcPts val="0"/>
                        </a:spcAft>
                        <a:buFont typeface="+mj-lt"/>
                        <a:buNone/>
                      </a:pPr>
                      <a:r>
                        <a:rPr lang="en-GB" sz="1600" b="1" dirty="0">
                          <a:effectLst/>
                        </a:rPr>
                        <a:t>2.    Maximise employment </a:t>
                      </a:r>
                      <a:r>
                        <a:rPr lang="en-GB" sz="1600" b="0" dirty="0">
                          <a:effectLst/>
                        </a:rPr>
                        <a:t>of all those working in the construction industry and supply chain</a:t>
                      </a:r>
                    </a:p>
                  </a:txBody>
                  <a:tcPr marL="56294" marR="56294" marT="0" marB="0">
                    <a:solidFill>
                      <a:srgbClr val="FF0000"/>
                    </a:solidFill>
                  </a:tcPr>
                </a:tc>
                <a:extLst>
                  <a:ext uri="{0D108BD9-81ED-4DB2-BD59-A6C34878D82A}">
                    <a16:rowId xmlns:a16="http://schemas.microsoft.com/office/drawing/2014/main" val="3647095410"/>
                  </a:ext>
                </a:extLst>
              </a:tr>
              <a:tr h="368432">
                <a:tc vMerge="1">
                  <a:txBody>
                    <a:bodyPr/>
                    <a:lstStyle/>
                    <a:p>
                      <a:endParaRPr lang="en-GB"/>
                    </a:p>
                  </a:txBody>
                  <a:tcPr/>
                </a:tc>
                <a:tc>
                  <a:txBody>
                    <a:bodyPr/>
                    <a:lstStyle/>
                    <a:p>
                      <a:pPr marL="357188" lvl="0" indent="-357188">
                        <a:lnSpc>
                          <a:spcPct val="100000"/>
                        </a:lnSpc>
                        <a:spcAft>
                          <a:spcPts val="0"/>
                        </a:spcAft>
                        <a:buFont typeface="+mj-lt"/>
                        <a:buNone/>
                      </a:pPr>
                      <a:r>
                        <a:rPr lang="en-GB" sz="1600" b="1" dirty="0">
                          <a:effectLst/>
                        </a:rPr>
                        <a:t>3.    Minimise disruption </a:t>
                      </a:r>
                      <a:r>
                        <a:rPr lang="en-GB" sz="1600" b="0" dirty="0">
                          <a:effectLst/>
                        </a:rPr>
                        <a:t>due to contractual disputes.</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rgbClr val="FF0000"/>
                    </a:solidFill>
                  </a:tcPr>
                </a:tc>
                <a:extLst>
                  <a:ext uri="{0D108BD9-81ED-4DB2-BD59-A6C34878D82A}">
                    <a16:rowId xmlns:a16="http://schemas.microsoft.com/office/drawing/2014/main" val="3358536949"/>
                  </a:ext>
                </a:extLst>
              </a:tr>
              <a:tr h="930550">
                <a:tc rowSpan="3">
                  <a:txBody>
                    <a:bodyPr/>
                    <a:lstStyle/>
                    <a:p>
                      <a:pPr>
                        <a:lnSpc>
                          <a:spcPct val="107000"/>
                        </a:lnSpc>
                        <a:spcAft>
                          <a:spcPts val="0"/>
                        </a:spcAft>
                      </a:pPr>
                      <a:r>
                        <a:rPr lang="en-GB" sz="1600" b="1" dirty="0">
                          <a:effectLst/>
                        </a:rPr>
                        <a:t>Reset (3-12 months)</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rgbClr val="FFC000"/>
                    </a:solidFill>
                  </a:tcPr>
                </a:tc>
                <a:tc>
                  <a:txBody>
                    <a:bodyPr/>
                    <a:lstStyle/>
                    <a:p>
                      <a:pPr marL="357188" lvl="0" indent="-357188">
                        <a:lnSpc>
                          <a:spcPct val="100000"/>
                        </a:lnSpc>
                        <a:spcAft>
                          <a:spcPts val="0"/>
                        </a:spcAft>
                        <a:buFont typeface="+mj-lt"/>
                        <a:buNone/>
                      </a:pPr>
                      <a:r>
                        <a:rPr lang="en-GB" sz="1600" b="1" dirty="0">
                          <a:effectLst/>
                        </a:rPr>
                        <a:t>1.    Demand and Pipeline </a:t>
                      </a:r>
                      <a:r>
                        <a:rPr lang="en-GB" sz="1600" b="0" dirty="0">
                          <a:effectLst/>
                        </a:rPr>
                        <a:t>-</a:t>
                      </a:r>
                      <a:r>
                        <a:rPr lang="en-GB" sz="1600" b="1" dirty="0">
                          <a:effectLst/>
                        </a:rPr>
                        <a:t> </a:t>
                      </a:r>
                      <a:r>
                        <a:rPr lang="en-GB" sz="1600" b="0" dirty="0">
                          <a:effectLst/>
                        </a:rPr>
                        <a:t>economic stimulus measures to increase workload across infrastructure, construction, housing and domestic new build and RMI, and develop a robust pipeline of work across the whole construction ecosystem, including contracting, SMEs, merchants and manufacturers.</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rgbClr val="FFC000"/>
                    </a:solidFill>
                  </a:tcPr>
                </a:tc>
                <a:extLst>
                  <a:ext uri="{0D108BD9-81ED-4DB2-BD59-A6C34878D82A}">
                    <a16:rowId xmlns:a16="http://schemas.microsoft.com/office/drawing/2014/main" val="2384514815"/>
                  </a:ext>
                </a:extLst>
              </a:tr>
              <a:tr h="506803">
                <a:tc vMerge="1">
                  <a:txBody>
                    <a:bodyPr/>
                    <a:lstStyle/>
                    <a:p>
                      <a:endParaRPr lang="en-GB"/>
                    </a:p>
                  </a:txBody>
                  <a:tcPr/>
                </a:tc>
                <a:tc>
                  <a:txBody>
                    <a:bodyPr/>
                    <a:lstStyle/>
                    <a:p>
                      <a:pPr marL="357188" lvl="0" indent="-357188">
                        <a:lnSpc>
                          <a:spcPct val="100000"/>
                        </a:lnSpc>
                        <a:spcAft>
                          <a:spcPts val="0"/>
                        </a:spcAft>
                        <a:buFont typeface="+mj-lt"/>
                        <a:buNone/>
                      </a:pPr>
                      <a:r>
                        <a:rPr lang="en-GB" sz="1600" b="1" dirty="0">
                          <a:effectLst/>
                        </a:rPr>
                        <a:t>2.    Productivity </a:t>
                      </a:r>
                      <a:r>
                        <a:rPr lang="en-GB" sz="1600" b="0" dirty="0">
                          <a:effectLst/>
                        </a:rPr>
                        <a:t>–</a:t>
                      </a:r>
                      <a:r>
                        <a:rPr lang="en-GB" sz="1600" b="1" kern="1200" dirty="0">
                          <a:solidFill>
                            <a:schemeClr val="lt1"/>
                          </a:solidFill>
                          <a:effectLst/>
                          <a:latin typeface="+mn-lt"/>
                          <a:ea typeface="+mn-ea"/>
                          <a:cs typeface="+mn-cs"/>
                        </a:rPr>
                        <a:t> </a:t>
                      </a:r>
                      <a:r>
                        <a:rPr lang="en-GB" sz="1600" b="0" kern="1200" dirty="0">
                          <a:solidFill>
                            <a:schemeClr val="tx1"/>
                          </a:solidFill>
                          <a:effectLst/>
                          <a:latin typeface="+mn-lt"/>
                          <a:ea typeface="+mn-ea"/>
                          <a:cs typeface="+mn-cs"/>
                        </a:rPr>
                        <a:t>n</a:t>
                      </a:r>
                      <a:r>
                        <a:rPr lang="en-GB" sz="1600" b="0" kern="1200" dirty="0">
                          <a:solidFill>
                            <a:schemeClr val="tx1"/>
                          </a:solidFill>
                          <a:latin typeface="+mn-lt"/>
                          <a:ea typeface="+mn-ea"/>
                          <a:cs typeface="+mn-cs"/>
                        </a:rPr>
                        <a:t>ew approaches will be needed to compensate for the loss of productivity due to the requirement to implement Government guidelines across construction and the built environment</a:t>
                      </a:r>
                      <a:r>
                        <a:rPr lang="en-GB" sz="1600" b="0" dirty="0">
                          <a:solidFill>
                            <a:schemeClr val="tx1"/>
                          </a:solidFill>
                          <a:effectLst/>
                        </a:rPr>
                        <a:t> </a:t>
                      </a:r>
                    </a:p>
                  </a:txBody>
                  <a:tcPr marL="56294" marR="56294" marT="0" marB="0">
                    <a:solidFill>
                      <a:srgbClr val="FFC000"/>
                    </a:solidFill>
                  </a:tcPr>
                </a:tc>
                <a:extLst>
                  <a:ext uri="{0D108BD9-81ED-4DB2-BD59-A6C34878D82A}">
                    <a16:rowId xmlns:a16="http://schemas.microsoft.com/office/drawing/2014/main" val="4016146914"/>
                  </a:ext>
                </a:extLst>
              </a:tr>
              <a:tr h="263820">
                <a:tc vMerge="1">
                  <a:txBody>
                    <a:bodyPr/>
                    <a:lstStyle/>
                    <a:p>
                      <a:endParaRPr lang="en-GB"/>
                    </a:p>
                  </a:txBody>
                  <a:tcPr/>
                </a:tc>
                <a:tc>
                  <a:txBody>
                    <a:bodyPr/>
                    <a:lstStyle/>
                    <a:p>
                      <a:pPr marL="357188" lvl="0" indent="-357188">
                        <a:lnSpc>
                          <a:spcPct val="100000"/>
                        </a:lnSpc>
                        <a:spcAft>
                          <a:spcPts val="0"/>
                        </a:spcAft>
                        <a:buFont typeface="+mj-lt"/>
                        <a:buNone/>
                      </a:pPr>
                      <a:r>
                        <a:rPr lang="en-GB" sz="1600" b="1" dirty="0">
                          <a:effectLst/>
                        </a:rPr>
                        <a:t>3.    Professionalism </a:t>
                      </a:r>
                      <a:r>
                        <a:rPr lang="en-GB" sz="1600" b="0" dirty="0">
                          <a:effectLst/>
                        </a:rPr>
                        <a:t>–</a:t>
                      </a:r>
                      <a:r>
                        <a:rPr lang="en-GB" sz="1600" b="1" dirty="0">
                          <a:effectLst/>
                        </a:rPr>
                        <a:t> </a:t>
                      </a:r>
                      <a:r>
                        <a:rPr lang="en-GB" sz="1600" b="0" dirty="0">
                          <a:effectLst/>
                        </a:rPr>
                        <a:t>investing in training, collaborative business models, fairer contracts and payment</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rgbClr val="FFC000"/>
                    </a:solidFill>
                  </a:tcPr>
                </a:tc>
                <a:extLst>
                  <a:ext uri="{0D108BD9-81ED-4DB2-BD59-A6C34878D82A}">
                    <a16:rowId xmlns:a16="http://schemas.microsoft.com/office/drawing/2014/main" val="1190629715"/>
                  </a:ext>
                </a:extLst>
              </a:tr>
              <a:tr h="539938">
                <a:tc rowSpan="3">
                  <a:txBody>
                    <a:bodyPr/>
                    <a:lstStyle/>
                    <a:p>
                      <a:pPr>
                        <a:lnSpc>
                          <a:spcPct val="107000"/>
                        </a:lnSpc>
                        <a:spcAft>
                          <a:spcPts val="0"/>
                        </a:spcAft>
                      </a:pPr>
                      <a:r>
                        <a:rPr lang="en-GB" sz="1600" b="1" dirty="0">
                          <a:effectLst/>
                        </a:rPr>
                        <a:t>Reinvent (12+ months)</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rgbClr val="92D050"/>
                    </a:solidFill>
                  </a:tcPr>
                </a:tc>
                <a:tc>
                  <a:txBody>
                    <a:bodyPr/>
                    <a:lstStyle/>
                    <a:p>
                      <a:pPr marL="357188" lvl="0" indent="-357188">
                        <a:lnSpc>
                          <a:spcPct val="100000"/>
                        </a:lnSpc>
                        <a:spcAft>
                          <a:spcPts val="0"/>
                        </a:spcAft>
                        <a:buFont typeface="+mj-lt"/>
                        <a:buNone/>
                      </a:pPr>
                      <a:r>
                        <a:rPr lang="en-GB" sz="1600" b="1" dirty="0">
                          <a:effectLst/>
                        </a:rPr>
                        <a:t>1.    Transformation </a:t>
                      </a:r>
                      <a:r>
                        <a:rPr lang="en-GB" sz="1600" b="0" dirty="0">
                          <a:effectLst/>
                        </a:rPr>
                        <a:t>–</a:t>
                      </a:r>
                      <a:r>
                        <a:rPr lang="en-GB" sz="1600" b="1" dirty="0">
                          <a:effectLst/>
                        </a:rPr>
                        <a:t> </a:t>
                      </a:r>
                      <a:r>
                        <a:rPr lang="en-GB" sz="1600" b="0" dirty="0">
                          <a:effectLst/>
                        </a:rPr>
                        <a:t>sustain economic growth through the adoption of digital and manufacturing technologies to consistently deliver low carbon, sustainable and better quality outputs and outcomes</a:t>
                      </a:r>
                    </a:p>
                  </a:txBody>
                  <a:tcPr marL="56294" marR="56294" marT="0" marB="0">
                    <a:solidFill>
                      <a:srgbClr val="92D050"/>
                    </a:solidFill>
                  </a:tcPr>
                </a:tc>
                <a:extLst>
                  <a:ext uri="{0D108BD9-81ED-4DB2-BD59-A6C34878D82A}">
                    <a16:rowId xmlns:a16="http://schemas.microsoft.com/office/drawing/2014/main" val="2894342190"/>
                  </a:ext>
                </a:extLst>
              </a:tr>
              <a:tr h="695318">
                <a:tc vMerge="1">
                  <a:txBody>
                    <a:bodyPr/>
                    <a:lstStyle/>
                    <a:p>
                      <a:endParaRPr lang="en-GB"/>
                    </a:p>
                  </a:txBody>
                  <a:tcPr/>
                </a:tc>
                <a:tc>
                  <a:txBody>
                    <a:bodyPr/>
                    <a:lstStyle/>
                    <a:p>
                      <a:pPr marL="357188" lvl="0" indent="-357188">
                        <a:lnSpc>
                          <a:spcPct val="100000"/>
                        </a:lnSpc>
                        <a:spcAft>
                          <a:spcPts val="0"/>
                        </a:spcAft>
                        <a:buFont typeface="+mj-lt"/>
                        <a:buNone/>
                      </a:pPr>
                      <a:r>
                        <a:rPr lang="en-GB" sz="1600" b="1" dirty="0">
                          <a:effectLst/>
                        </a:rPr>
                        <a:t>2.    Value </a:t>
                      </a:r>
                      <a:r>
                        <a:rPr lang="en-GB" sz="1600" b="0" dirty="0">
                          <a:effectLst/>
                        </a:rPr>
                        <a:t>–</a:t>
                      </a:r>
                      <a:r>
                        <a:rPr lang="en-GB" sz="1600" b="1" dirty="0">
                          <a:effectLst/>
                        </a:rPr>
                        <a:t> </a:t>
                      </a:r>
                      <a:r>
                        <a:rPr lang="en-GB" sz="1600" b="0" dirty="0">
                          <a:effectLst/>
                        </a:rPr>
                        <a:t>adopting procurement models and approaches across the industry and clients to deliver better value and whole life performance</a:t>
                      </a:r>
                    </a:p>
                  </a:txBody>
                  <a:tcPr marL="56294" marR="56294" marT="0" marB="0">
                    <a:solidFill>
                      <a:srgbClr val="92D050"/>
                    </a:solidFill>
                  </a:tcPr>
                </a:tc>
                <a:extLst>
                  <a:ext uri="{0D108BD9-81ED-4DB2-BD59-A6C34878D82A}">
                    <a16:rowId xmlns:a16="http://schemas.microsoft.com/office/drawing/2014/main" val="2446121598"/>
                  </a:ext>
                </a:extLst>
              </a:tr>
              <a:tr h="539938">
                <a:tc vMerge="1">
                  <a:txBody>
                    <a:bodyPr/>
                    <a:lstStyle/>
                    <a:p>
                      <a:endParaRPr lang="en-GB"/>
                    </a:p>
                  </a:txBody>
                  <a:tcPr/>
                </a:tc>
                <a:tc>
                  <a:txBody>
                    <a:bodyPr/>
                    <a:lstStyle/>
                    <a:p>
                      <a:pPr marL="357188" lvl="0" indent="-357188">
                        <a:lnSpc>
                          <a:spcPct val="100000"/>
                        </a:lnSpc>
                        <a:spcAft>
                          <a:spcPts val="0"/>
                        </a:spcAft>
                        <a:buFont typeface="+mj-lt"/>
                        <a:buNone/>
                      </a:pPr>
                      <a:r>
                        <a:rPr lang="en-GB" sz="1600" b="1" dirty="0">
                          <a:effectLst/>
                        </a:rPr>
                        <a:t>3.    Partnership </a:t>
                      </a:r>
                      <a:r>
                        <a:rPr lang="en-GB" sz="1600" b="0" dirty="0">
                          <a:effectLst/>
                        </a:rPr>
                        <a:t>–</a:t>
                      </a:r>
                      <a:r>
                        <a:rPr lang="en-GB" sz="1600" b="1" dirty="0">
                          <a:effectLst/>
                        </a:rPr>
                        <a:t> </a:t>
                      </a:r>
                      <a:r>
                        <a:rPr lang="en-GB" sz="1600" b="0" dirty="0">
                          <a:effectLst/>
                        </a:rPr>
                        <a:t>stronger partnerships between the industry and its clients, supply chain firms, investment in upskilling the workforce</a:t>
                      </a:r>
                      <a:endParaRPr lang="en-GB"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56294" marR="56294" marT="0" marB="0">
                    <a:solidFill>
                      <a:srgbClr val="92D050"/>
                    </a:solidFill>
                  </a:tcPr>
                </a:tc>
                <a:extLst>
                  <a:ext uri="{0D108BD9-81ED-4DB2-BD59-A6C34878D82A}">
                    <a16:rowId xmlns:a16="http://schemas.microsoft.com/office/drawing/2014/main" val="246011291"/>
                  </a:ext>
                </a:extLst>
              </a:tr>
            </a:tbl>
          </a:graphicData>
        </a:graphic>
      </p:graphicFrame>
    </p:spTree>
    <p:extLst>
      <p:ext uri="{BB962C8B-B14F-4D97-AF65-F5344CB8AC3E}">
        <p14:creationId xmlns:p14="http://schemas.microsoft.com/office/powerpoint/2010/main" val="4032138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6238240"/>
            <a:ext cx="11629017" cy="466504"/>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graphicFrame>
        <p:nvGraphicFramePr>
          <p:cNvPr id="12" name="Table 11">
            <a:extLst>
              <a:ext uri="{FF2B5EF4-FFF2-40B4-BE49-F238E27FC236}">
                <a16:creationId xmlns:a16="http://schemas.microsoft.com/office/drawing/2014/main" id="{4B0383DC-C9BF-4987-AFB2-E6FBC2C964A1}"/>
              </a:ext>
            </a:extLst>
          </p:cNvPr>
          <p:cNvGraphicFramePr>
            <a:graphicFrameLocks noGrp="1"/>
          </p:cNvGraphicFramePr>
          <p:nvPr>
            <p:extLst>
              <p:ext uri="{D42A27DB-BD31-4B8C-83A1-F6EECF244321}">
                <p14:modId xmlns:p14="http://schemas.microsoft.com/office/powerpoint/2010/main" val="1158420872"/>
              </p:ext>
            </p:extLst>
          </p:nvPr>
        </p:nvGraphicFramePr>
        <p:xfrm>
          <a:off x="355002" y="392854"/>
          <a:ext cx="11629017" cy="5130564"/>
        </p:xfrm>
        <a:graphic>
          <a:graphicData uri="http://schemas.openxmlformats.org/drawingml/2006/table">
            <a:tbl>
              <a:tblPr firstRow="1" bandRow="1">
                <a:tableStyleId>{F5AB1C69-6EDB-4FF4-983F-18BD219EF322}</a:tableStyleId>
              </a:tblPr>
              <a:tblGrid>
                <a:gridCol w="11629017">
                  <a:extLst>
                    <a:ext uri="{9D8B030D-6E8A-4147-A177-3AD203B41FA5}">
                      <a16:colId xmlns:a16="http://schemas.microsoft.com/office/drawing/2014/main" val="85584465"/>
                    </a:ext>
                  </a:extLst>
                </a:gridCol>
              </a:tblGrid>
              <a:tr h="59593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bg1"/>
                          </a:solidFill>
                        </a:rPr>
                        <a:t>Restart 1 : </a:t>
                      </a:r>
                      <a:r>
                        <a:rPr lang="en-GB" sz="1600" b="1" kern="1200" dirty="0">
                          <a:solidFill>
                            <a:schemeClr val="lt1"/>
                          </a:solidFill>
                          <a:effectLst/>
                          <a:latin typeface="+mn-lt"/>
                          <a:ea typeface="+mn-ea"/>
                          <a:cs typeface="+mn-cs"/>
                        </a:rPr>
                        <a:t>Restart work on all projects and programmes, and increase this to the highest level possible consistent with Government guidance.</a:t>
                      </a:r>
                      <a:endParaRPr lang="en-GB" sz="1600" b="1" dirty="0">
                        <a:solidFill>
                          <a:schemeClr val="bg1"/>
                        </a:solidFill>
                      </a:endParaRPr>
                    </a:p>
                  </a:txBody>
                  <a:tcPr>
                    <a:solidFill>
                      <a:srgbClr val="FF0000"/>
                    </a:solidFill>
                  </a:tcPr>
                </a:tc>
                <a:extLst>
                  <a:ext uri="{0D108BD9-81ED-4DB2-BD59-A6C34878D82A}">
                    <a16:rowId xmlns:a16="http://schemas.microsoft.com/office/drawing/2014/main" val="1124633369"/>
                  </a:ext>
                </a:extLst>
              </a:tr>
              <a:tr h="1062037">
                <a:tc>
                  <a:txBody>
                    <a:bodyPr/>
                    <a:lstStyle/>
                    <a:p>
                      <a:pP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Restarting work on the broadest basis (infrastructure, commercial, house building, RMI)</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from major contractors, to thousands of SMEs across all regions of the UK, and to skilled tradespeople, is the best means of reactivating the ecosystem and ensuring cash flows within the industry. Ensure work across the construction ecosystem can take place in accordance with Government guidance on Covid19 and H&amp;S regulations and guidance.</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92440819"/>
                  </a:ext>
                </a:extLst>
              </a:tr>
              <a:tr h="3472589">
                <a:tc>
                  <a:txBody>
                    <a:bodyPr/>
                    <a:lstStyle/>
                    <a:p>
                      <a:pPr marL="0" lvl="0" indent="0">
                        <a:lnSpc>
                          <a:spcPct val="107000"/>
                        </a:lnSpc>
                        <a:spcAft>
                          <a:spcPts val="0"/>
                        </a:spcAft>
                        <a:buFont typeface="Symbol" panose="05050102010706020507" pitchFamily="18" charset="2"/>
                        <a:buNone/>
                      </a:pPr>
                      <a:r>
                        <a:rPr lang="en-GB" sz="1600" b="1" dirty="0">
                          <a:effectLst/>
                          <a:latin typeface="Calibri" panose="020F0502020204030204" pitchFamily="34" charset="0"/>
                          <a:ea typeface="Calibri" panose="020F0502020204030204" pitchFamily="34" charset="0"/>
                          <a:cs typeface="Symbol" panose="05050102010706020507" pitchFamily="18" charset="2"/>
                        </a:rPr>
                        <a:t>Actions and Owners</a:t>
                      </a:r>
                    </a:p>
                    <a:p>
                      <a:pPr marL="342900" lvl="0" indent="-342900">
                        <a:lnSpc>
                          <a:spcPct val="107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Symbol" panose="05050102010706020507" pitchFamily="18" charset="2"/>
                        </a:rPr>
                        <a:t>Provide</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and promote effective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guidance on the safe operation of construction sites </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and for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tradespeople working in homes</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as well as for merchants and suppliers and ancillary functions such as site sales offices, and develop and roll out training for workers on implementing safe procedures for working on construction sites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HMG/Industry/CITB</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Provide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test, track and trace services </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for the construction workforce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HMG/Industry</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Confirm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timescales for public sector near to market schemes across housing and infrastructure</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(Q3/4 2020). Public sector clients to expedite design and planning phases of projects in their pipeline, and monitor the progress of these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All public sector clients</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Private sector clients to confirm their anticipated level of investment over the life of the Plan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Private Sector Clients</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Share information about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material and product supply and demand </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across construction firms, materials and product producers and merchants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CLC Task Force/BEIS</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Extend working hours on sites where reasonable to do so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HMG/local authorities</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Extend planning expiry dates and explore other flexibilities, so permissions are not lost due to Covid19 disruption, and ensure the planning system continues to operate and facilitate development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HMG/local authorities</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txBody>
                  <a:tcPr marL="68580" marR="68580" marT="0" marB="0"/>
                </a:tc>
                <a:extLst>
                  <a:ext uri="{0D108BD9-81ED-4DB2-BD59-A6C34878D82A}">
                    <a16:rowId xmlns:a16="http://schemas.microsoft.com/office/drawing/2014/main" val="589943689"/>
                  </a:ext>
                </a:extLst>
              </a:tr>
            </a:tbl>
          </a:graphicData>
        </a:graphic>
      </p:graphicFrame>
      <p:sp>
        <p:nvSpPr>
          <p:cNvPr id="15" name="Rectangle 14">
            <a:extLst>
              <a:ext uri="{FF2B5EF4-FFF2-40B4-BE49-F238E27FC236}">
                <a16:creationId xmlns:a16="http://schemas.microsoft.com/office/drawing/2014/main" id="{18C1E0FF-ED0A-42AF-BABC-90D60642D85F}"/>
              </a:ext>
            </a:extLst>
          </p:cNvPr>
          <p:cNvSpPr/>
          <p:nvPr/>
        </p:nvSpPr>
        <p:spPr>
          <a:xfrm>
            <a:off x="238772" y="338000"/>
            <a:ext cx="9256208" cy="523220"/>
          </a:xfrm>
          <a:prstGeom prst="rect">
            <a:avLst/>
          </a:prstGeom>
        </p:spPr>
        <p:txBody>
          <a:bodyPr wrap="square">
            <a:spAutoFit/>
          </a:bodyPr>
          <a:lstStyle/>
          <a:p>
            <a:r>
              <a:rPr lang="en-GB" sz="2800" b="1" dirty="0">
                <a:solidFill>
                  <a:schemeClr val="accent2"/>
                </a:solidFill>
                <a:latin typeface="Arial" panose="020B0604020202020204" pitchFamily="34" charset="0"/>
                <a:cs typeface="Arial" panose="020B0604020202020204" pitchFamily="34" charset="0"/>
              </a:rPr>
              <a:t>  </a:t>
            </a:r>
          </a:p>
        </p:txBody>
      </p:sp>
      <p:sp>
        <p:nvSpPr>
          <p:cNvPr id="2" name="Slide Number Placeholder 1">
            <a:extLst>
              <a:ext uri="{FF2B5EF4-FFF2-40B4-BE49-F238E27FC236}">
                <a16:creationId xmlns:a16="http://schemas.microsoft.com/office/drawing/2014/main" id="{0D528D17-7ED9-448B-839F-4814244501BE}"/>
              </a:ext>
            </a:extLst>
          </p:cNvPr>
          <p:cNvSpPr>
            <a:spLocks noGrp="1"/>
          </p:cNvSpPr>
          <p:nvPr>
            <p:ph type="sldNum" sz="quarter" idx="12"/>
          </p:nvPr>
        </p:nvSpPr>
        <p:spPr/>
        <p:txBody>
          <a:bodyPr/>
          <a:lstStyle/>
          <a:p>
            <a:fld id="{9F6E8737-08B6-4E2A-BB86-BC8B5A743819}" type="slidenum">
              <a:rPr lang="en-GB" smtClean="0"/>
              <a:t>12</a:t>
            </a:fld>
            <a:endParaRPr lang="en-GB"/>
          </a:p>
        </p:txBody>
      </p:sp>
      <p:sp>
        <p:nvSpPr>
          <p:cNvPr id="7" name="Rectangle 6"/>
          <p:cNvSpPr/>
          <p:nvPr/>
        </p:nvSpPr>
        <p:spPr>
          <a:xfrm>
            <a:off x="355002" y="5481734"/>
            <a:ext cx="11629017" cy="767017"/>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355002" y="5460332"/>
            <a:ext cx="11629017" cy="830997"/>
          </a:xfrm>
          <a:prstGeom prst="rect">
            <a:avLst/>
          </a:prstGeom>
          <a:noFill/>
        </p:spPr>
        <p:txBody>
          <a:bodyPr wrap="square" rtlCol="0">
            <a:spAutoFit/>
          </a:bodyPr>
          <a:lstStyle/>
          <a:p>
            <a:r>
              <a:rPr lang="en-GB" sz="1600" b="1" dirty="0"/>
              <a:t>Outcomes &amp; Benefits</a:t>
            </a:r>
          </a:p>
          <a:p>
            <a:pPr marL="285750" indent="-285750">
              <a:buFont typeface="Arial" panose="020B0604020202020204" pitchFamily="34" charset="0"/>
              <a:buChar char="•"/>
            </a:pPr>
            <a:r>
              <a:rPr lang="en-GB" sz="1600" b="1" dirty="0"/>
              <a:t>Reactivating the construction ecosystem will stimulate economic activity and employment across the UK and benefit other sectors.</a:t>
            </a:r>
          </a:p>
          <a:p>
            <a:pPr marL="285750" indent="-285750">
              <a:buFont typeface="Arial" panose="020B0604020202020204" pitchFamily="34" charset="0"/>
              <a:buChar char="•"/>
            </a:pPr>
            <a:r>
              <a:rPr lang="en-GB" sz="1600" b="1" dirty="0"/>
              <a:t>Developing a pipeline of projects will give industry the confidence activity can be sustained.  </a:t>
            </a:r>
          </a:p>
        </p:txBody>
      </p:sp>
    </p:spTree>
    <p:extLst>
      <p:ext uri="{BB962C8B-B14F-4D97-AF65-F5344CB8AC3E}">
        <p14:creationId xmlns:p14="http://schemas.microsoft.com/office/powerpoint/2010/main" val="1042641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5799489"/>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graphicFrame>
        <p:nvGraphicFramePr>
          <p:cNvPr id="12" name="Table 11">
            <a:extLst>
              <a:ext uri="{FF2B5EF4-FFF2-40B4-BE49-F238E27FC236}">
                <a16:creationId xmlns:a16="http://schemas.microsoft.com/office/drawing/2014/main" id="{4B0383DC-C9BF-4987-AFB2-E6FBC2C964A1}"/>
              </a:ext>
            </a:extLst>
          </p:cNvPr>
          <p:cNvGraphicFramePr>
            <a:graphicFrameLocks noGrp="1"/>
          </p:cNvGraphicFramePr>
          <p:nvPr>
            <p:extLst>
              <p:ext uri="{D42A27DB-BD31-4B8C-83A1-F6EECF244321}">
                <p14:modId xmlns:p14="http://schemas.microsoft.com/office/powerpoint/2010/main" val="3628360115"/>
              </p:ext>
            </p:extLst>
          </p:nvPr>
        </p:nvGraphicFramePr>
        <p:xfrm>
          <a:off x="355002" y="529117"/>
          <a:ext cx="11629017" cy="4448473"/>
        </p:xfrm>
        <a:graphic>
          <a:graphicData uri="http://schemas.openxmlformats.org/drawingml/2006/table">
            <a:tbl>
              <a:tblPr firstRow="1" bandRow="1">
                <a:tableStyleId>{F5AB1C69-6EDB-4FF4-983F-18BD219EF322}</a:tableStyleId>
              </a:tblPr>
              <a:tblGrid>
                <a:gridCol w="11629017">
                  <a:extLst>
                    <a:ext uri="{9D8B030D-6E8A-4147-A177-3AD203B41FA5}">
                      <a16:colId xmlns:a16="http://schemas.microsoft.com/office/drawing/2014/main" val="85584465"/>
                    </a:ext>
                  </a:extLst>
                </a:gridCol>
              </a:tblGrid>
              <a:tr h="6434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bg1"/>
                          </a:solidFill>
                        </a:rPr>
                        <a:t>Restart 2: </a:t>
                      </a:r>
                      <a:r>
                        <a:rPr lang="en-GB" sz="1600" b="1" kern="1200" dirty="0">
                          <a:solidFill>
                            <a:schemeClr val="lt1"/>
                          </a:solidFill>
                          <a:effectLst/>
                          <a:latin typeface="+mn-lt"/>
                          <a:ea typeface="+mn-ea"/>
                          <a:cs typeface="+mn-cs"/>
                        </a:rPr>
                        <a:t>Maximise employment of all those working within the construction industry and its supply chain.</a:t>
                      </a:r>
                      <a:endParaRPr lang="en-GB" sz="1600" b="1" dirty="0">
                        <a:solidFill>
                          <a:schemeClr val="bg1"/>
                        </a:solidFill>
                      </a:endParaRPr>
                    </a:p>
                    <a:p>
                      <a:endParaRPr lang="en-GB" sz="1600" dirty="0"/>
                    </a:p>
                  </a:txBody>
                  <a:tcPr>
                    <a:solidFill>
                      <a:srgbClr val="FF0000"/>
                    </a:solidFill>
                  </a:tcPr>
                </a:tc>
                <a:extLst>
                  <a:ext uri="{0D108BD9-81ED-4DB2-BD59-A6C34878D82A}">
                    <a16:rowId xmlns:a16="http://schemas.microsoft.com/office/drawing/2014/main" val="1124633369"/>
                  </a:ext>
                </a:extLst>
              </a:tr>
              <a:tr h="919084">
                <a:tc>
                  <a:txBody>
                    <a:bodyPr/>
                    <a:lstStyle/>
                    <a:p>
                      <a:pP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There are 2.3m workers in construction contracting, who are relatively well remunerated, and labour costs are a very high proportion of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industry cost base – cash flowing into construction will help restart the wider economy, and maintain skilled jobs throughout the UK, as well as ensuring the next generation of apprentices continue to be trained.</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92440819"/>
                  </a:ext>
                </a:extLst>
              </a:tr>
              <a:tr h="2885976">
                <a:tc>
                  <a:txBody>
                    <a:bodyPr/>
                    <a:lstStyle/>
                    <a:p>
                      <a:pPr marL="0" lvl="0" indent="0">
                        <a:lnSpc>
                          <a:spcPct val="107000"/>
                        </a:lnSpc>
                        <a:spcAft>
                          <a:spcPts val="0"/>
                        </a:spcAft>
                        <a:buFont typeface="Symbol" panose="05050102010706020507" pitchFamily="18" charset="2"/>
                        <a:buNone/>
                      </a:pPr>
                      <a:r>
                        <a:rPr lang="en-GB" sz="1600" b="1" dirty="0">
                          <a:effectLst/>
                          <a:latin typeface="Calibri" panose="020F0502020204030204" pitchFamily="34" charset="0"/>
                          <a:ea typeface="Calibri" panose="020F0502020204030204" pitchFamily="34" charset="0"/>
                          <a:cs typeface="Symbol" panose="05050102010706020507" pitchFamily="18" charset="2"/>
                        </a:rPr>
                        <a:t>Actions and Owners</a:t>
                      </a:r>
                    </a:p>
                    <a:p>
                      <a:pPr marL="342900" lvl="0" indent="-342900">
                        <a:lnSpc>
                          <a:spcPct val="107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Symbol" panose="05050102010706020507" pitchFamily="18" charset="2"/>
                        </a:rPr>
                        <a:t>Industry to </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move workers off JRS as soon as possible, and to restart the training of apprentices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CITB/Industry</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Explore the introduction of a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Talent Retention Scheme </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for workers in the construction sector and related professions, to match individuals at risk of employment with roles in other firms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Industry/HMG</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Implement CITB Industry Stabilisation Plan to reduce cash flow pressures, including suspending Construction Levy payments and accelerating the award of grant funding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CITB/HMG</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Develop distance learning tools to support apprentices and other learners to continue their learning until workplace training can resume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CITB</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Building on the Government’s announcement (11/5), develop a more flexible Job Retention Scheme to enable support to continue to be provided during a phased return to work from July-Dec 2020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HMG/Industry</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txBody>
                  <a:tcPr marL="68580" marR="68580" marT="0" marB="0"/>
                </a:tc>
                <a:extLst>
                  <a:ext uri="{0D108BD9-81ED-4DB2-BD59-A6C34878D82A}">
                    <a16:rowId xmlns:a16="http://schemas.microsoft.com/office/drawing/2014/main" val="589943689"/>
                  </a:ext>
                </a:extLst>
              </a:tr>
            </a:tbl>
          </a:graphicData>
        </a:graphic>
      </p:graphicFrame>
      <p:sp>
        <p:nvSpPr>
          <p:cNvPr id="15" name="Rectangle 14">
            <a:extLst>
              <a:ext uri="{FF2B5EF4-FFF2-40B4-BE49-F238E27FC236}">
                <a16:creationId xmlns:a16="http://schemas.microsoft.com/office/drawing/2014/main" id="{18C1E0FF-ED0A-42AF-BABC-90D60642D85F}"/>
              </a:ext>
            </a:extLst>
          </p:cNvPr>
          <p:cNvSpPr/>
          <p:nvPr/>
        </p:nvSpPr>
        <p:spPr>
          <a:xfrm>
            <a:off x="238772" y="338000"/>
            <a:ext cx="9256208" cy="523220"/>
          </a:xfrm>
          <a:prstGeom prst="rect">
            <a:avLst/>
          </a:prstGeom>
        </p:spPr>
        <p:txBody>
          <a:bodyPr wrap="square">
            <a:spAutoFit/>
          </a:bodyPr>
          <a:lstStyle/>
          <a:p>
            <a:r>
              <a:rPr lang="en-GB" sz="2800" b="1" dirty="0">
                <a:solidFill>
                  <a:schemeClr val="accent2"/>
                </a:solidFill>
                <a:latin typeface="Arial" panose="020B0604020202020204" pitchFamily="34" charset="0"/>
                <a:cs typeface="Arial" panose="020B0604020202020204" pitchFamily="34" charset="0"/>
              </a:rPr>
              <a:t>  </a:t>
            </a:r>
          </a:p>
        </p:txBody>
      </p:sp>
      <p:sp>
        <p:nvSpPr>
          <p:cNvPr id="2" name="Slide Number Placeholder 1">
            <a:extLst>
              <a:ext uri="{FF2B5EF4-FFF2-40B4-BE49-F238E27FC236}">
                <a16:creationId xmlns:a16="http://schemas.microsoft.com/office/drawing/2014/main" id="{0D528D17-7ED9-448B-839F-4814244501BE}"/>
              </a:ext>
            </a:extLst>
          </p:cNvPr>
          <p:cNvSpPr>
            <a:spLocks noGrp="1"/>
          </p:cNvSpPr>
          <p:nvPr>
            <p:ph type="sldNum" sz="quarter" idx="12"/>
          </p:nvPr>
        </p:nvSpPr>
        <p:spPr/>
        <p:txBody>
          <a:bodyPr/>
          <a:lstStyle/>
          <a:p>
            <a:fld id="{9F6E8737-08B6-4E2A-BB86-BC8B5A743819}" type="slidenum">
              <a:rPr lang="en-GB" smtClean="0"/>
              <a:t>13</a:t>
            </a:fld>
            <a:endParaRPr lang="en-GB"/>
          </a:p>
        </p:txBody>
      </p:sp>
      <p:sp>
        <p:nvSpPr>
          <p:cNvPr id="7" name="Rectangle 6"/>
          <p:cNvSpPr/>
          <p:nvPr/>
        </p:nvSpPr>
        <p:spPr>
          <a:xfrm>
            <a:off x="355002" y="4977591"/>
            <a:ext cx="11629017" cy="830997"/>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355002" y="4977591"/>
            <a:ext cx="11629017" cy="830997"/>
          </a:xfrm>
          <a:prstGeom prst="rect">
            <a:avLst/>
          </a:prstGeom>
          <a:noFill/>
        </p:spPr>
        <p:txBody>
          <a:bodyPr wrap="square" rtlCol="0">
            <a:spAutoFit/>
          </a:bodyPr>
          <a:lstStyle/>
          <a:p>
            <a:r>
              <a:rPr lang="en-GB" sz="1600" b="1" dirty="0"/>
              <a:t>Outcomes &amp; Benefits</a:t>
            </a:r>
          </a:p>
          <a:p>
            <a:pPr marL="285750" indent="-285750">
              <a:buFont typeface="Arial" panose="020B0604020202020204" pitchFamily="34" charset="0"/>
              <a:buChar char="•"/>
            </a:pPr>
            <a:r>
              <a:rPr lang="en-GB" sz="1600" b="1" dirty="0"/>
              <a:t>Reduced cash flow pressures on firms, increased industry employment and retention of workers.</a:t>
            </a:r>
          </a:p>
          <a:p>
            <a:pPr marL="285750" indent="-285750">
              <a:buFont typeface="Arial" panose="020B0604020202020204" pitchFamily="34" charset="0"/>
              <a:buChar char="•"/>
            </a:pPr>
            <a:r>
              <a:rPr lang="en-GB" sz="1600" b="1" dirty="0"/>
              <a:t>Minimising disruption to the delivery of apprenticeships and training. </a:t>
            </a:r>
          </a:p>
        </p:txBody>
      </p:sp>
    </p:spTree>
    <p:extLst>
      <p:ext uri="{BB962C8B-B14F-4D97-AF65-F5344CB8AC3E}">
        <p14:creationId xmlns:p14="http://schemas.microsoft.com/office/powerpoint/2010/main" val="5946043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1" y="5819554"/>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graphicFrame>
        <p:nvGraphicFramePr>
          <p:cNvPr id="12" name="Table 11">
            <a:extLst>
              <a:ext uri="{FF2B5EF4-FFF2-40B4-BE49-F238E27FC236}">
                <a16:creationId xmlns:a16="http://schemas.microsoft.com/office/drawing/2014/main" id="{4B0383DC-C9BF-4987-AFB2-E6FBC2C964A1}"/>
              </a:ext>
            </a:extLst>
          </p:cNvPr>
          <p:cNvGraphicFramePr>
            <a:graphicFrameLocks noGrp="1"/>
          </p:cNvGraphicFramePr>
          <p:nvPr>
            <p:extLst>
              <p:ext uri="{D42A27DB-BD31-4B8C-83A1-F6EECF244321}">
                <p14:modId xmlns:p14="http://schemas.microsoft.com/office/powerpoint/2010/main" val="1306802357"/>
              </p:ext>
            </p:extLst>
          </p:nvPr>
        </p:nvGraphicFramePr>
        <p:xfrm>
          <a:off x="355002" y="529119"/>
          <a:ext cx="11629017" cy="4190181"/>
        </p:xfrm>
        <a:graphic>
          <a:graphicData uri="http://schemas.openxmlformats.org/drawingml/2006/table">
            <a:tbl>
              <a:tblPr firstRow="1" bandRow="1">
                <a:tableStyleId>{F5AB1C69-6EDB-4FF4-983F-18BD219EF322}</a:tableStyleId>
              </a:tblPr>
              <a:tblGrid>
                <a:gridCol w="11629017">
                  <a:extLst>
                    <a:ext uri="{9D8B030D-6E8A-4147-A177-3AD203B41FA5}">
                      <a16:colId xmlns:a16="http://schemas.microsoft.com/office/drawing/2014/main" val="85584465"/>
                    </a:ext>
                  </a:extLst>
                </a:gridCol>
              </a:tblGrid>
              <a:tr h="844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bg1"/>
                          </a:solidFill>
                        </a:rPr>
                        <a:t>Restart 3 : </a:t>
                      </a:r>
                      <a:r>
                        <a:rPr lang="en-GB" sz="1600" b="1" kern="1200" dirty="0">
                          <a:solidFill>
                            <a:schemeClr val="lt1"/>
                          </a:solidFill>
                          <a:effectLst/>
                          <a:latin typeface="+mn-lt"/>
                          <a:ea typeface="+mn-ea"/>
                          <a:cs typeface="+mn-cs"/>
                        </a:rPr>
                        <a:t>Minimise disruption due to contractual disputes.</a:t>
                      </a:r>
                      <a:endParaRPr lang="en-GB" sz="1600" b="1" dirty="0">
                        <a:solidFill>
                          <a:schemeClr val="bg1"/>
                        </a:solidFill>
                      </a:endParaRPr>
                    </a:p>
                    <a:p>
                      <a:endParaRPr lang="en-GB" sz="1600" dirty="0"/>
                    </a:p>
                  </a:txBody>
                  <a:tcPr>
                    <a:solidFill>
                      <a:srgbClr val="FF0000"/>
                    </a:solidFill>
                  </a:tcPr>
                </a:tc>
                <a:extLst>
                  <a:ext uri="{0D108BD9-81ED-4DB2-BD59-A6C34878D82A}">
                    <a16:rowId xmlns:a16="http://schemas.microsoft.com/office/drawing/2014/main" val="1124633369"/>
                  </a:ext>
                </a:extLst>
              </a:tr>
              <a:tr h="587418">
                <a:tc>
                  <a:txBody>
                    <a:bodyPr/>
                    <a:lstStyle/>
                    <a:p>
                      <a:pPr>
                        <a:lnSpc>
                          <a:spcPct val="107000"/>
                        </a:lnSpc>
                        <a:spcAft>
                          <a:spcPts val="0"/>
                        </a:spcAft>
                      </a:pPr>
                      <a:r>
                        <a:rPr lang="en-GB" sz="1600" b="1" kern="1200" dirty="0">
                          <a:solidFill>
                            <a:schemeClr val="dk1"/>
                          </a:solidFill>
                          <a:effectLst/>
                          <a:latin typeface="+mn-lt"/>
                          <a:ea typeface="+mn-ea"/>
                          <a:cs typeface="+mn-cs"/>
                        </a:rPr>
                        <a:t>Disputes will damage the industry, cost money, and fracture supply chains – it is essential to minimise this disruption to get the industry back to work.</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92440819"/>
                  </a:ext>
                </a:extLst>
              </a:tr>
              <a:tr h="2758686">
                <a:tc>
                  <a:txBody>
                    <a:bodyPr/>
                    <a:lstStyle/>
                    <a:p>
                      <a:pPr marL="0" lvl="0" indent="0">
                        <a:lnSpc>
                          <a:spcPct val="107000"/>
                        </a:lnSpc>
                        <a:spcAft>
                          <a:spcPts val="0"/>
                        </a:spcAft>
                        <a:buFont typeface="Symbol" panose="05050102010706020507" pitchFamily="18" charset="2"/>
                        <a:buNone/>
                      </a:pPr>
                      <a:r>
                        <a:rPr lang="en-GB" sz="1600" b="1" dirty="0">
                          <a:effectLst/>
                          <a:latin typeface="Calibri" panose="020F0502020204030204" pitchFamily="34" charset="0"/>
                          <a:ea typeface="Calibri" panose="020F0502020204030204" pitchFamily="34" charset="0"/>
                          <a:cs typeface="Symbol" panose="05050102010706020507" pitchFamily="18" charset="2"/>
                        </a:rPr>
                        <a:t>Actions and Owners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Public sector clients to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support contractors </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to restart and enhance the level of site activity, including through use of relief measures provided for by PPN02/20 to ease cash flow pressures and support supply chains, and to consider allowing extensions of time or increased budgets where necessary to cover unavoidable delays and cost increases where appropriate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All public sector clients</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kern="1200" dirty="0">
                        <a:solidFill>
                          <a:schemeClr val="dk1"/>
                        </a:solidFill>
                        <a:effectLst/>
                        <a:latin typeface="+mn-lt"/>
                        <a:ea typeface="+mn-ea"/>
                        <a:cs typeface="+mn-cs"/>
                      </a:endParaRPr>
                    </a:p>
                    <a:p>
                      <a:pPr marL="285750" lvl="0" indent="-285750">
                        <a:buFont typeface="Arial" panose="020B0604020202020204" pitchFamily="34" charset="0"/>
                        <a:buChar char="•"/>
                      </a:pPr>
                      <a:r>
                        <a:rPr lang="en-GB" sz="1600" kern="1200" dirty="0">
                          <a:solidFill>
                            <a:schemeClr val="dk1"/>
                          </a:solidFill>
                          <a:effectLst/>
                          <a:latin typeface="+mn-lt"/>
                          <a:ea typeface="+mn-ea"/>
                          <a:cs typeface="+mn-cs"/>
                        </a:rPr>
                        <a:t>Industry commitment to ensure prompt payment to firms within the supply chain (</a:t>
                      </a:r>
                      <a:r>
                        <a:rPr lang="en-GB" sz="1600" b="1" kern="1200" dirty="0">
                          <a:solidFill>
                            <a:schemeClr val="dk1"/>
                          </a:solidFill>
                          <a:effectLst/>
                          <a:latin typeface="+mn-lt"/>
                          <a:ea typeface="+mn-ea"/>
                          <a:cs typeface="+mn-cs"/>
                        </a:rPr>
                        <a:t>Industry</a:t>
                      </a:r>
                      <a:r>
                        <a:rPr lang="en-GB" sz="1600" kern="1200" dirty="0">
                          <a:solidFill>
                            <a:schemeClr val="dk1"/>
                          </a:solidFill>
                          <a:effectLst/>
                          <a:latin typeface="+mn-lt"/>
                          <a:ea typeface="+mn-ea"/>
                          <a:cs typeface="+mn-cs"/>
                        </a:rPr>
                        <a:t>).</a:t>
                      </a:r>
                    </a:p>
                    <a:p>
                      <a:pPr marL="285750" lvl="0" indent="-285750">
                        <a:buFont typeface="Arial" panose="020B0604020202020204" pitchFamily="34" charset="0"/>
                        <a:buChar char="•"/>
                      </a:pPr>
                      <a:r>
                        <a:rPr lang="en-GB" sz="1600" kern="1200" dirty="0">
                          <a:solidFill>
                            <a:schemeClr val="dk1"/>
                          </a:solidFill>
                          <a:effectLst/>
                          <a:latin typeface="+mn-lt"/>
                          <a:ea typeface="+mn-ea"/>
                          <a:cs typeface="+mn-cs"/>
                        </a:rPr>
                        <a:t>Undertake work on </a:t>
                      </a:r>
                      <a:r>
                        <a:rPr lang="en-GB" sz="1600" b="1" kern="1200" dirty="0">
                          <a:solidFill>
                            <a:schemeClr val="dk1"/>
                          </a:solidFill>
                          <a:effectLst/>
                          <a:latin typeface="+mn-lt"/>
                          <a:ea typeface="+mn-ea"/>
                          <a:cs typeface="+mn-cs"/>
                        </a:rPr>
                        <a:t>cost planning in relation to the impact of Covid19 </a:t>
                      </a:r>
                      <a:r>
                        <a:rPr lang="en-GB" sz="1600" kern="1200" dirty="0">
                          <a:solidFill>
                            <a:schemeClr val="dk1"/>
                          </a:solidFill>
                          <a:effectLst/>
                          <a:latin typeface="+mn-lt"/>
                          <a:ea typeface="+mn-ea"/>
                          <a:cs typeface="+mn-cs"/>
                        </a:rPr>
                        <a:t>on construction and supply chain operations and output to date, the likely impact of social distancing and other restrictions in the future, and share this across the public and private sectors (</a:t>
                      </a:r>
                      <a:r>
                        <a:rPr lang="en-GB" sz="1600" b="1" kern="1200" dirty="0">
                          <a:solidFill>
                            <a:schemeClr val="dk1"/>
                          </a:solidFill>
                          <a:effectLst/>
                          <a:latin typeface="+mn-lt"/>
                          <a:ea typeface="+mn-ea"/>
                          <a:cs typeface="+mn-cs"/>
                        </a:rPr>
                        <a:t>CLC Task Force</a:t>
                      </a:r>
                      <a:r>
                        <a:rPr lang="en-GB" sz="1600" kern="1200" dirty="0">
                          <a:solidFill>
                            <a:schemeClr val="dk1"/>
                          </a:solidFill>
                          <a:effectLst/>
                          <a:latin typeface="+mn-lt"/>
                          <a:ea typeface="+mn-ea"/>
                          <a:cs typeface="+mn-cs"/>
                        </a:rPr>
                        <a:t>). </a:t>
                      </a:r>
                    </a:p>
                    <a:p>
                      <a:pPr marL="285750" indent="-285750">
                        <a:buFont typeface="Arial" panose="020B0604020202020204" pitchFamily="34" charset="0"/>
                        <a:buChar char="•"/>
                      </a:pPr>
                      <a:r>
                        <a:rPr lang="en-GB" sz="1600" kern="1200" dirty="0">
                          <a:solidFill>
                            <a:schemeClr val="dk1"/>
                          </a:solidFill>
                          <a:effectLst/>
                          <a:latin typeface="+mn-lt"/>
                          <a:ea typeface="+mn-ea"/>
                          <a:cs typeface="+mn-cs"/>
                        </a:rPr>
                        <a:t>Public and private sector clients commit to following </a:t>
                      </a:r>
                      <a:r>
                        <a:rPr lang="en-GB" sz="1600" b="1" kern="1200" dirty="0">
                          <a:solidFill>
                            <a:schemeClr val="dk1"/>
                          </a:solidFill>
                          <a:effectLst/>
                          <a:latin typeface="+mn-lt"/>
                          <a:ea typeface="+mn-ea"/>
                          <a:cs typeface="+mn-cs"/>
                        </a:rPr>
                        <a:t>Government and CLC guidance on responsible contractual behaviour</a:t>
                      </a:r>
                      <a:r>
                        <a:rPr lang="en-GB" sz="1600" kern="1200" dirty="0">
                          <a:solidFill>
                            <a:schemeClr val="dk1"/>
                          </a:solidFill>
                          <a:effectLst/>
                          <a:latin typeface="+mn-lt"/>
                          <a:ea typeface="+mn-ea"/>
                          <a:cs typeface="+mn-cs"/>
                        </a:rPr>
                        <a:t>, and consider adoption of the Conflict Avoidance Pledge to avoid disputes, and to seek adjudication through the most cost effective process (</a:t>
                      </a:r>
                      <a:r>
                        <a:rPr lang="en-GB" sz="1600" b="1" kern="1200" dirty="0">
                          <a:solidFill>
                            <a:schemeClr val="dk1"/>
                          </a:solidFill>
                          <a:effectLst/>
                          <a:latin typeface="+mn-lt"/>
                          <a:ea typeface="+mn-ea"/>
                          <a:cs typeface="+mn-cs"/>
                        </a:rPr>
                        <a:t>Industry/Public Sector</a:t>
                      </a:r>
                      <a:r>
                        <a:rPr lang="en-GB" sz="1600" kern="1200" dirty="0">
                          <a:solidFill>
                            <a:schemeClr val="dk1"/>
                          </a:solidFill>
                          <a:effectLst/>
                          <a:latin typeface="+mn-lt"/>
                          <a:ea typeface="+mn-ea"/>
                          <a:cs typeface="+mn-cs"/>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txBody>
                  <a:tcPr marL="68580" marR="68580" marT="0" marB="0"/>
                </a:tc>
                <a:extLst>
                  <a:ext uri="{0D108BD9-81ED-4DB2-BD59-A6C34878D82A}">
                    <a16:rowId xmlns:a16="http://schemas.microsoft.com/office/drawing/2014/main" val="589943689"/>
                  </a:ext>
                </a:extLst>
              </a:tr>
            </a:tbl>
          </a:graphicData>
        </a:graphic>
      </p:graphicFrame>
      <p:sp>
        <p:nvSpPr>
          <p:cNvPr id="15" name="Rectangle 14">
            <a:extLst>
              <a:ext uri="{FF2B5EF4-FFF2-40B4-BE49-F238E27FC236}">
                <a16:creationId xmlns:a16="http://schemas.microsoft.com/office/drawing/2014/main" id="{18C1E0FF-ED0A-42AF-BABC-90D60642D85F}"/>
              </a:ext>
            </a:extLst>
          </p:cNvPr>
          <p:cNvSpPr/>
          <p:nvPr/>
        </p:nvSpPr>
        <p:spPr>
          <a:xfrm>
            <a:off x="238772" y="338000"/>
            <a:ext cx="9256208" cy="523220"/>
          </a:xfrm>
          <a:prstGeom prst="rect">
            <a:avLst/>
          </a:prstGeom>
        </p:spPr>
        <p:txBody>
          <a:bodyPr wrap="square">
            <a:spAutoFit/>
          </a:bodyPr>
          <a:lstStyle/>
          <a:p>
            <a:r>
              <a:rPr lang="en-GB" sz="2800" b="1" dirty="0">
                <a:solidFill>
                  <a:schemeClr val="accent2"/>
                </a:solidFill>
                <a:latin typeface="Arial" panose="020B0604020202020204" pitchFamily="34" charset="0"/>
                <a:cs typeface="Arial" panose="020B0604020202020204" pitchFamily="34" charset="0"/>
              </a:rPr>
              <a:t>  </a:t>
            </a:r>
          </a:p>
        </p:txBody>
      </p:sp>
      <p:sp>
        <p:nvSpPr>
          <p:cNvPr id="2" name="Slide Number Placeholder 1">
            <a:extLst>
              <a:ext uri="{FF2B5EF4-FFF2-40B4-BE49-F238E27FC236}">
                <a16:creationId xmlns:a16="http://schemas.microsoft.com/office/drawing/2014/main" id="{0D528D17-7ED9-448B-839F-4814244501BE}"/>
              </a:ext>
            </a:extLst>
          </p:cNvPr>
          <p:cNvSpPr>
            <a:spLocks noGrp="1"/>
          </p:cNvSpPr>
          <p:nvPr>
            <p:ph type="sldNum" sz="quarter" idx="12"/>
          </p:nvPr>
        </p:nvSpPr>
        <p:spPr/>
        <p:txBody>
          <a:bodyPr/>
          <a:lstStyle/>
          <a:p>
            <a:fld id="{9F6E8737-08B6-4E2A-BB86-BC8B5A743819}" type="slidenum">
              <a:rPr lang="en-GB" smtClean="0"/>
              <a:t>14</a:t>
            </a:fld>
            <a:endParaRPr lang="en-GB"/>
          </a:p>
        </p:txBody>
      </p:sp>
      <p:sp>
        <p:nvSpPr>
          <p:cNvPr id="7" name="Rectangle 6"/>
          <p:cNvSpPr/>
          <p:nvPr/>
        </p:nvSpPr>
        <p:spPr>
          <a:xfrm>
            <a:off x="355002" y="4719299"/>
            <a:ext cx="11629017" cy="1089289"/>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355001" y="4826251"/>
            <a:ext cx="11629017" cy="1107996"/>
          </a:xfrm>
          <a:prstGeom prst="rect">
            <a:avLst/>
          </a:prstGeom>
          <a:noFill/>
        </p:spPr>
        <p:txBody>
          <a:bodyPr wrap="square" rtlCol="0">
            <a:spAutoFit/>
          </a:bodyPr>
          <a:lstStyle/>
          <a:p>
            <a:r>
              <a:rPr lang="en-GB" sz="1600" b="1" dirty="0"/>
              <a:t>Outcomes &amp; Benefits</a:t>
            </a:r>
          </a:p>
          <a:p>
            <a:pPr marL="285750" indent="-285750">
              <a:buFont typeface="Arial" panose="020B0604020202020204" pitchFamily="34" charset="0"/>
              <a:buChar char="•"/>
            </a:pPr>
            <a:r>
              <a:rPr lang="en-GB" sz="1600" b="1" dirty="0"/>
              <a:t>Avoiding disputes will help ensure supply chains continue to function effectively, and enable the industry and its clients to work collaboratively to minimise the output lost due to coronavirus.</a:t>
            </a:r>
          </a:p>
          <a:p>
            <a:pPr marL="285750" indent="-285750">
              <a:buFont typeface="Arial" panose="020B0604020202020204" pitchFamily="34" charset="0"/>
              <a:buChar char="•"/>
            </a:pPr>
            <a:endParaRPr lang="en-GB" b="1" dirty="0"/>
          </a:p>
        </p:txBody>
      </p:sp>
    </p:spTree>
    <p:extLst>
      <p:ext uri="{BB962C8B-B14F-4D97-AF65-F5344CB8AC3E}">
        <p14:creationId xmlns:p14="http://schemas.microsoft.com/office/powerpoint/2010/main" val="1772864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6233855"/>
            <a:ext cx="11629017" cy="48762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graphicFrame>
        <p:nvGraphicFramePr>
          <p:cNvPr id="12" name="Table 11">
            <a:extLst>
              <a:ext uri="{FF2B5EF4-FFF2-40B4-BE49-F238E27FC236}">
                <a16:creationId xmlns:a16="http://schemas.microsoft.com/office/drawing/2014/main" id="{4B0383DC-C9BF-4987-AFB2-E6FBC2C964A1}"/>
              </a:ext>
            </a:extLst>
          </p:cNvPr>
          <p:cNvGraphicFramePr>
            <a:graphicFrameLocks noGrp="1"/>
          </p:cNvGraphicFramePr>
          <p:nvPr>
            <p:extLst>
              <p:ext uri="{D42A27DB-BD31-4B8C-83A1-F6EECF244321}">
                <p14:modId xmlns:p14="http://schemas.microsoft.com/office/powerpoint/2010/main" val="3543553688"/>
              </p:ext>
            </p:extLst>
          </p:nvPr>
        </p:nvGraphicFramePr>
        <p:xfrm>
          <a:off x="355002" y="554802"/>
          <a:ext cx="11629017" cy="4923696"/>
        </p:xfrm>
        <a:graphic>
          <a:graphicData uri="http://schemas.openxmlformats.org/drawingml/2006/table">
            <a:tbl>
              <a:tblPr firstRow="1" bandRow="1">
                <a:tableStyleId>{F5AB1C69-6EDB-4FF4-983F-18BD219EF322}</a:tableStyleId>
              </a:tblPr>
              <a:tblGrid>
                <a:gridCol w="11629017">
                  <a:extLst>
                    <a:ext uri="{9D8B030D-6E8A-4147-A177-3AD203B41FA5}">
                      <a16:colId xmlns:a16="http://schemas.microsoft.com/office/drawing/2014/main" val="85584465"/>
                    </a:ext>
                  </a:extLst>
                </a:gridCol>
              </a:tblGrid>
              <a:tr h="594520">
                <a:tc>
                  <a:txBody>
                    <a:bodyPr/>
                    <a:lstStyle/>
                    <a:p>
                      <a:pPr lvl="0"/>
                      <a:r>
                        <a:rPr lang="en-GB" sz="1400" b="1" dirty="0">
                          <a:solidFill>
                            <a:schemeClr val="bg1"/>
                          </a:solidFill>
                        </a:rPr>
                        <a:t>Reset 1: </a:t>
                      </a:r>
                      <a:r>
                        <a:rPr lang="en-GB" sz="1400" b="1" kern="1200" dirty="0">
                          <a:solidFill>
                            <a:schemeClr val="lt1"/>
                          </a:solidFill>
                          <a:effectLst/>
                          <a:latin typeface="+mn-lt"/>
                          <a:ea typeface="+mn-ea"/>
                          <a:cs typeface="+mn-cs"/>
                        </a:rPr>
                        <a:t>Demand and Pipeline – demand and supply-side measures to increase workload across infrastructure, construction, housing and domestic  new build and RMI. Develop a robust pipeline of work across the whole construction ecosystem, including contracting, SMEs, merchants and manufacturers.</a:t>
                      </a:r>
                      <a:endParaRPr lang="en-GB" sz="1400" b="1" dirty="0">
                        <a:solidFill>
                          <a:schemeClr val="bg1"/>
                        </a:solidFill>
                      </a:endParaRPr>
                    </a:p>
                  </a:txBody>
                  <a:tcPr>
                    <a:solidFill>
                      <a:schemeClr val="accent4"/>
                    </a:solidFill>
                  </a:tcPr>
                </a:tc>
                <a:extLst>
                  <a:ext uri="{0D108BD9-81ED-4DB2-BD59-A6C34878D82A}">
                    <a16:rowId xmlns:a16="http://schemas.microsoft.com/office/drawing/2014/main" val="1124633369"/>
                  </a:ext>
                </a:extLst>
              </a:tr>
              <a:tr h="1356811">
                <a:tc>
                  <a:txBody>
                    <a:bodyPr/>
                    <a:lstStyle/>
                    <a:p>
                      <a:r>
                        <a:rPr lang="en-GB" sz="1400" b="1" kern="1200" dirty="0">
                          <a:solidFill>
                            <a:schemeClr val="dk1"/>
                          </a:solidFill>
                          <a:effectLst/>
                          <a:latin typeface="+mn-lt"/>
                          <a:ea typeface="+mn-ea"/>
                          <a:cs typeface="+mn-cs"/>
                        </a:rPr>
                        <a:t>Measures to stimulate demand and create a robust pipeline across infrastructure, construction, homes and RMI will give the industry confidence to invest in skills and future capacity – stronger firms will drive growth and prosperity. This should include road, rail, flood defences, utilities, education, healthcare, housing (new build and maintenance), justice, security and defence.</a:t>
                      </a:r>
                    </a:p>
                    <a:p>
                      <a:r>
                        <a:rPr lang="en-GB" sz="1400" b="1" kern="1200" dirty="0">
                          <a:solidFill>
                            <a:schemeClr val="dk1"/>
                          </a:solidFill>
                          <a:effectLst/>
                          <a:latin typeface="+mn-lt"/>
                          <a:ea typeface="+mn-ea"/>
                          <a:cs typeface="+mn-cs"/>
                        </a:rPr>
                        <a:t>Demand interventions are needed to support firms across the industry, including large contractors and their supply chain, independent SMEs, house builders, merchants and manufacturers. The industry needs to be viewed as an ecosystem, where demand from all subsectors supports robust supply chains. The industry will also need support to maintain cashflow during the reset phase and beyond, through a clear pipeline of work and fiscal measures.</a:t>
                      </a:r>
                      <a:endParaRPr lang="en-GB" sz="1400" b="1" dirty="0">
                        <a:solidFill>
                          <a:schemeClr val="tx1"/>
                        </a:solidFill>
                      </a:endParaRPr>
                    </a:p>
                  </a:txBody>
                  <a:tcPr/>
                </a:tc>
                <a:extLst>
                  <a:ext uri="{0D108BD9-81ED-4DB2-BD59-A6C34878D82A}">
                    <a16:rowId xmlns:a16="http://schemas.microsoft.com/office/drawing/2014/main" val="492440819"/>
                  </a:ext>
                </a:extLst>
              </a:tr>
              <a:tr h="2779072">
                <a:tc>
                  <a:txBody>
                    <a:bodyPr/>
                    <a:lstStyle/>
                    <a:p>
                      <a:pPr marL="0" lvl="0" indent="0">
                        <a:lnSpc>
                          <a:spcPct val="107000"/>
                        </a:lnSpc>
                        <a:spcAft>
                          <a:spcPts val="0"/>
                        </a:spcAft>
                        <a:buFont typeface="Symbol" panose="05050102010706020507" pitchFamily="18" charset="2"/>
                        <a:buNone/>
                      </a:pPr>
                      <a:r>
                        <a:rPr lang="en-GB" sz="1400" b="1" dirty="0">
                          <a:effectLst/>
                          <a:latin typeface="Calibri" panose="020F0502020204030204" pitchFamily="34" charset="0"/>
                          <a:ea typeface="Calibri" panose="020F0502020204030204" pitchFamily="34" charset="0"/>
                          <a:cs typeface="Symbol" panose="05050102010706020507" pitchFamily="18" charset="2"/>
                        </a:rPr>
                        <a:t>Actions and Owners</a:t>
                      </a:r>
                    </a:p>
                    <a:p>
                      <a:pPr marL="342900" lvl="0" indent="-342900">
                        <a:lnSpc>
                          <a:spcPct val="107000"/>
                        </a:lnSpc>
                        <a:spcAft>
                          <a:spcPts val="0"/>
                        </a:spcAft>
                        <a:buFont typeface="Symbol" panose="05050102010706020507" pitchFamily="18" charset="2"/>
                        <a:buChar char=""/>
                      </a:pP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Delay implementation of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Reverse Charge VAT</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for 12 months to 1 Oct 2021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4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Project Pipeline</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 Public bodies to publish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revised pipelines of infrastructure projects</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and Government to accelerate the development of business cases and outline designs for social and economic infrastructure, and to expedite procurement and construction of viable projects. </a:t>
                      </a:r>
                      <a:endParaRPr lang="en-GB" sz="14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Business cases and procurements need to take account of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constraints and costs</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created by Government guidance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Support home purchasers through the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Help to Buy </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scheme, through extending the physical completion date for purchases that qualify for support under the existing scheme from 31 December 2020.</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Building Safety</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 acceleration of the existing ACM cladding remediation programme and new £1bn non-ACM Building Safety Fund to provide a pipeline of early work that will help support the sector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t>
                      </a:r>
                    </a:p>
                    <a:p>
                      <a:pPr marL="342900" lvl="0" indent="-342900">
                        <a:lnSpc>
                          <a:spcPct val="107000"/>
                        </a:lnSpc>
                        <a:spcAft>
                          <a:spcPts val="0"/>
                        </a:spcAft>
                        <a:buFont typeface="Symbol" panose="05050102010706020507" pitchFamily="18" charset="2"/>
                        <a:buChar char=""/>
                      </a:pPr>
                      <a:r>
                        <a:rPr lang="en-GB" sz="14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Guarantees</a:t>
                      </a:r>
                      <a:r>
                        <a:rPr lang="en-GB" sz="1400" dirty="0">
                          <a:solidFill>
                            <a:srgbClr val="000000"/>
                          </a:solidFill>
                          <a:effectLst/>
                          <a:latin typeface="Calibri" panose="020F0502020204030204" pitchFamily="34" charset="0"/>
                          <a:ea typeface="Times New Roman" panose="02020603050405020304" pitchFamily="18" charset="0"/>
                          <a:cs typeface="Symbol" panose="05050102010706020507" pitchFamily="18" charset="2"/>
                        </a:rPr>
                        <a:t> - Government to commit the remaining £4bn and consider adding further commitments to the 2017 housing guarantees programme, to support social housing, build-to-rent and SME housing delivery. (</a:t>
                      </a:r>
                      <a:r>
                        <a:rPr lang="en-GB" sz="14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HMG/Homes England</a:t>
                      </a:r>
                      <a:r>
                        <a:rPr lang="en-GB" sz="1400" dirty="0">
                          <a:solidFill>
                            <a:srgbClr val="000000"/>
                          </a:solidFill>
                          <a:effectLst/>
                          <a:latin typeface="Calibri" panose="020F0502020204030204" pitchFamily="34" charset="0"/>
                          <a:ea typeface="Times New Roman" panose="02020603050405020304" pitchFamily="18" charset="0"/>
                          <a:cs typeface="Symbol" panose="05050102010706020507" pitchFamily="18" charset="2"/>
                        </a:rPr>
                        <a:t>).</a:t>
                      </a:r>
                      <a:endParaRPr lang="en-GB" sz="14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Regeneration</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 supporting towns, homes and employment to level up the UK, and invest in developing the infrastructure chapters of local growth plans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HMG/LEPS/local authorities/industry</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400" dirty="0">
                        <a:effectLst/>
                        <a:latin typeface="Calibri" panose="020F0502020204030204" pitchFamily="34" charset="0"/>
                        <a:ea typeface="Calibri" panose="020F0502020204030204" pitchFamily="34" charset="0"/>
                        <a:cs typeface="Symbol" panose="05050102010706020507" pitchFamily="18" charset="2"/>
                      </a:endParaRPr>
                    </a:p>
                  </a:txBody>
                  <a:tcPr marL="68580" marR="68580" marT="0" marB="0"/>
                </a:tc>
                <a:extLst>
                  <a:ext uri="{0D108BD9-81ED-4DB2-BD59-A6C34878D82A}">
                    <a16:rowId xmlns:a16="http://schemas.microsoft.com/office/drawing/2014/main" val="589943689"/>
                  </a:ext>
                </a:extLst>
              </a:tr>
            </a:tbl>
          </a:graphicData>
        </a:graphic>
      </p:graphicFrame>
      <p:sp>
        <p:nvSpPr>
          <p:cNvPr id="2" name="Slide Number Placeholder 1">
            <a:extLst>
              <a:ext uri="{FF2B5EF4-FFF2-40B4-BE49-F238E27FC236}">
                <a16:creationId xmlns:a16="http://schemas.microsoft.com/office/drawing/2014/main" id="{0D528D17-7ED9-448B-839F-4814244501BE}"/>
              </a:ext>
            </a:extLst>
          </p:cNvPr>
          <p:cNvSpPr>
            <a:spLocks noGrp="1"/>
          </p:cNvSpPr>
          <p:nvPr>
            <p:ph type="sldNum" sz="quarter" idx="12"/>
          </p:nvPr>
        </p:nvSpPr>
        <p:spPr/>
        <p:txBody>
          <a:bodyPr/>
          <a:lstStyle/>
          <a:p>
            <a:fld id="{9F6E8737-08B6-4E2A-BB86-BC8B5A743819}" type="slidenum">
              <a:rPr lang="en-GB" smtClean="0"/>
              <a:t>15</a:t>
            </a:fld>
            <a:endParaRPr lang="en-GB"/>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94223" y="5368295"/>
            <a:ext cx="918102" cy="268461"/>
          </a:xfrm>
          <a:prstGeom prst="rect">
            <a:avLst/>
          </a:prstGeom>
        </p:spPr>
      </p:pic>
      <p:sp>
        <p:nvSpPr>
          <p:cNvPr id="14" name="Rectangle 13"/>
          <p:cNvSpPr/>
          <p:nvPr/>
        </p:nvSpPr>
        <p:spPr>
          <a:xfrm>
            <a:off x="355002" y="5495191"/>
            <a:ext cx="11629017" cy="738664"/>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317495" y="5518749"/>
            <a:ext cx="11629017" cy="738664"/>
          </a:xfrm>
          <a:prstGeom prst="rect">
            <a:avLst/>
          </a:prstGeom>
          <a:noFill/>
        </p:spPr>
        <p:txBody>
          <a:bodyPr wrap="square" rtlCol="0">
            <a:spAutoFit/>
          </a:bodyPr>
          <a:lstStyle/>
          <a:p>
            <a:r>
              <a:rPr lang="en-GB" sz="1400" b="1" dirty="0"/>
              <a:t>Outcomes &amp; Benefits</a:t>
            </a:r>
          </a:p>
          <a:p>
            <a:pPr marL="285750" indent="-285750">
              <a:buFont typeface="Arial" panose="020B0604020202020204" pitchFamily="34" charset="0"/>
              <a:buChar char="•"/>
            </a:pPr>
            <a:r>
              <a:rPr lang="en-GB" sz="1400" b="1" dirty="0"/>
              <a:t>Higher levels of industry investment in capacity and capability, including investment in training. Reduced cash-flow pressure reduces the risk of insolvency and avoids unsustainable levels of debt. Ensuring investments contribute to net zero, resource efficiency and shared prosperity. </a:t>
            </a:r>
          </a:p>
        </p:txBody>
      </p:sp>
    </p:spTree>
    <p:extLst>
      <p:ext uri="{BB962C8B-B14F-4D97-AF65-F5344CB8AC3E}">
        <p14:creationId xmlns:p14="http://schemas.microsoft.com/office/powerpoint/2010/main" val="2979844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5936365"/>
            <a:ext cx="11629017" cy="78511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graphicFrame>
        <p:nvGraphicFramePr>
          <p:cNvPr id="12" name="Table 11">
            <a:extLst>
              <a:ext uri="{FF2B5EF4-FFF2-40B4-BE49-F238E27FC236}">
                <a16:creationId xmlns:a16="http://schemas.microsoft.com/office/drawing/2014/main" id="{4B0383DC-C9BF-4987-AFB2-E6FBC2C964A1}"/>
              </a:ext>
            </a:extLst>
          </p:cNvPr>
          <p:cNvGraphicFramePr>
            <a:graphicFrameLocks noGrp="1"/>
          </p:cNvGraphicFramePr>
          <p:nvPr>
            <p:extLst>
              <p:ext uri="{D42A27DB-BD31-4B8C-83A1-F6EECF244321}">
                <p14:modId xmlns:p14="http://schemas.microsoft.com/office/powerpoint/2010/main" val="399131656"/>
              </p:ext>
            </p:extLst>
          </p:nvPr>
        </p:nvGraphicFramePr>
        <p:xfrm>
          <a:off x="355002" y="554804"/>
          <a:ext cx="11629017" cy="4465766"/>
        </p:xfrm>
        <a:graphic>
          <a:graphicData uri="http://schemas.openxmlformats.org/drawingml/2006/table">
            <a:tbl>
              <a:tblPr firstRow="1" bandRow="1">
                <a:tableStyleId>{F5AB1C69-6EDB-4FF4-983F-18BD219EF322}</a:tableStyleId>
              </a:tblPr>
              <a:tblGrid>
                <a:gridCol w="11629017">
                  <a:extLst>
                    <a:ext uri="{9D8B030D-6E8A-4147-A177-3AD203B41FA5}">
                      <a16:colId xmlns:a16="http://schemas.microsoft.com/office/drawing/2014/main" val="85584465"/>
                    </a:ext>
                  </a:extLst>
                </a:gridCol>
              </a:tblGrid>
              <a:tr h="635482">
                <a:tc>
                  <a:txBody>
                    <a:bodyPr/>
                    <a:lstStyle/>
                    <a:p>
                      <a:pPr lvl="0"/>
                      <a:r>
                        <a:rPr lang="en-GB" sz="1600" b="1" dirty="0">
                          <a:solidFill>
                            <a:schemeClr val="bg1"/>
                          </a:solidFill>
                        </a:rPr>
                        <a:t>Reset 2: </a:t>
                      </a:r>
                      <a:r>
                        <a:rPr lang="en-GB" sz="1600" b="1" kern="1200" dirty="0">
                          <a:solidFill>
                            <a:schemeClr val="lt1"/>
                          </a:solidFill>
                          <a:latin typeface="+mn-lt"/>
                          <a:ea typeface="+mn-ea"/>
                          <a:cs typeface="+mn-cs"/>
                        </a:rPr>
                        <a:t>New approaches will be needed to compensate for the loss of productivity due to the requirement to implement Government guidelines across construction and the built environment</a:t>
                      </a:r>
                      <a:endParaRPr lang="en-GB" sz="1600" dirty="0"/>
                    </a:p>
                  </a:txBody>
                  <a:tcPr>
                    <a:solidFill>
                      <a:schemeClr val="accent4"/>
                    </a:solidFill>
                  </a:tcPr>
                </a:tc>
                <a:extLst>
                  <a:ext uri="{0D108BD9-81ED-4DB2-BD59-A6C34878D82A}">
                    <a16:rowId xmlns:a16="http://schemas.microsoft.com/office/drawing/2014/main" val="1124633369"/>
                  </a:ext>
                </a:extLst>
              </a:tr>
              <a:tr h="11825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kern="1200" dirty="0">
                          <a:solidFill>
                            <a:schemeClr val="dk1"/>
                          </a:solidFill>
                          <a:effectLst/>
                          <a:latin typeface="+mn-lt"/>
                          <a:ea typeface="+mn-ea"/>
                          <a:cs typeface="+mn-cs"/>
                        </a:rPr>
                        <a:t>New approaches will be needed to compensate for the loss of productivity due to restrictions – there are innovations available through the Transforming Construction Programme that can improve productivity and help ensure safe working and building safety.</a:t>
                      </a:r>
                    </a:p>
                    <a:p>
                      <a:r>
                        <a:rPr lang="en-GB" sz="1600" b="1" dirty="0">
                          <a:solidFill>
                            <a:schemeClr val="tx1"/>
                          </a:solidFill>
                        </a:rPr>
                        <a:t>New approaches will need to be consistent with long term strategic objectives, including net zero carbon. </a:t>
                      </a:r>
                    </a:p>
                  </a:txBody>
                  <a:tcPr/>
                </a:tc>
                <a:extLst>
                  <a:ext uri="{0D108BD9-81ED-4DB2-BD59-A6C34878D82A}">
                    <a16:rowId xmlns:a16="http://schemas.microsoft.com/office/drawing/2014/main" val="492440819"/>
                  </a:ext>
                </a:extLst>
              </a:tr>
              <a:tr h="2647706">
                <a:tc>
                  <a:txBody>
                    <a:bodyPr/>
                    <a:lstStyle/>
                    <a:p>
                      <a:pPr marL="0" lvl="0" indent="0">
                        <a:lnSpc>
                          <a:spcPct val="107000"/>
                        </a:lnSpc>
                        <a:spcAft>
                          <a:spcPts val="0"/>
                        </a:spcAft>
                        <a:buFont typeface="Symbol" panose="05050102010706020507" pitchFamily="18" charset="2"/>
                        <a:buNone/>
                      </a:pPr>
                      <a:r>
                        <a:rPr lang="en-GB" sz="1600" b="1" dirty="0">
                          <a:effectLst/>
                          <a:latin typeface="Calibri" panose="020F0502020204030204" pitchFamily="34" charset="0"/>
                          <a:ea typeface="Calibri" panose="020F0502020204030204" pitchFamily="34" charset="0"/>
                          <a:cs typeface="Symbol" panose="05050102010706020507" pitchFamily="18" charset="2"/>
                        </a:rPr>
                        <a:t>Actions and Owners</a:t>
                      </a:r>
                    </a:p>
                    <a:p>
                      <a:pPr marL="285750" lvl="0" indent="-285750">
                        <a:buFont typeface="Arial" panose="020B0604020202020204" pitchFamily="34" charset="0"/>
                        <a:buChar char="•"/>
                      </a:pPr>
                      <a:r>
                        <a:rPr lang="en-GB" sz="1600" kern="1200" dirty="0">
                          <a:solidFill>
                            <a:schemeClr val="dk1"/>
                          </a:solidFill>
                          <a:effectLst/>
                          <a:latin typeface="+mn-lt"/>
                          <a:ea typeface="+mn-ea"/>
                          <a:cs typeface="+mn-cs"/>
                        </a:rPr>
                        <a:t>Commitment to embed emerging innovations from the </a:t>
                      </a:r>
                      <a:r>
                        <a:rPr lang="en-GB" sz="1600" b="1" kern="1200" dirty="0">
                          <a:solidFill>
                            <a:schemeClr val="dk1"/>
                          </a:solidFill>
                          <a:effectLst/>
                          <a:latin typeface="+mn-lt"/>
                          <a:ea typeface="+mn-ea"/>
                          <a:cs typeface="+mn-cs"/>
                        </a:rPr>
                        <a:t>UKRI Transforming Construction Challenge</a:t>
                      </a:r>
                      <a:r>
                        <a:rPr lang="en-GB" sz="1600" kern="1200" dirty="0">
                          <a:solidFill>
                            <a:schemeClr val="dk1"/>
                          </a:solidFill>
                          <a:effectLst/>
                          <a:latin typeface="+mn-lt"/>
                          <a:ea typeface="+mn-ea"/>
                          <a:cs typeface="+mn-cs"/>
                        </a:rPr>
                        <a:t> and </a:t>
                      </a:r>
                      <a:r>
                        <a:rPr lang="en-GB" sz="1600" b="1" kern="1200" dirty="0">
                          <a:solidFill>
                            <a:schemeClr val="dk1"/>
                          </a:solidFill>
                          <a:effectLst/>
                          <a:latin typeface="+mn-lt"/>
                          <a:ea typeface="+mn-ea"/>
                          <a:cs typeface="+mn-cs"/>
                        </a:rPr>
                        <a:t>Construction Innovation Hub</a:t>
                      </a:r>
                      <a:r>
                        <a:rPr lang="en-GB" sz="1600" kern="1200" dirty="0">
                          <a:solidFill>
                            <a:schemeClr val="dk1"/>
                          </a:solidFill>
                          <a:effectLst/>
                          <a:latin typeface="+mn-lt"/>
                          <a:ea typeface="+mn-ea"/>
                          <a:cs typeface="+mn-cs"/>
                        </a:rPr>
                        <a:t> in the delivery of projects and firm operations (</a:t>
                      </a:r>
                      <a:r>
                        <a:rPr lang="en-GB" sz="1600" b="1" kern="1200" dirty="0">
                          <a:solidFill>
                            <a:schemeClr val="dk1"/>
                          </a:solidFill>
                          <a:effectLst/>
                          <a:latin typeface="+mn-lt"/>
                          <a:ea typeface="+mn-ea"/>
                          <a:cs typeface="+mn-cs"/>
                        </a:rPr>
                        <a:t>Industry/HMG</a:t>
                      </a:r>
                      <a:r>
                        <a:rPr lang="en-GB" sz="1600" kern="1200" dirty="0">
                          <a:solidFill>
                            <a:schemeClr val="dk1"/>
                          </a:solidFill>
                          <a:effectLst/>
                          <a:latin typeface="+mn-lt"/>
                          <a:ea typeface="+mn-ea"/>
                          <a:cs typeface="+mn-cs"/>
                        </a:rPr>
                        <a:t>).</a:t>
                      </a:r>
                    </a:p>
                    <a:p>
                      <a:pPr marL="285750" lvl="0" indent="-285750">
                        <a:buFont typeface="Arial" panose="020B0604020202020204" pitchFamily="34" charset="0"/>
                        <a:buChar char="•"/>
                      </a:pPr>
                      <a:r>
                        <a:rPr lang="en-GB" sz="1600" kern="1200" dirty="0">
                          <a:solidFill>
                            <a:schemeClr val="dk1"/>
                          </a:solidFill>
                          <a:effectLst/>
                          <a:latin typeface="+mn-lt"/>
                          <a:ea typeface="+mn-ea"/>
                          <a:cs typeface="+mn-cs"/>
                        </a:rPr>
                        <a:t>Implement </a:t>
                      </a:r>
                      <a:r>
                        <a:rPr lang="en-GB" sz="1600" b="1" kern="1200" dirty="0">
                          <a:solidFill>
                            <a:schemeClr val="dk1"/>
                          </a:solidFill>
                          <a:effectLst/>
                          <a:latin typeface="+mn-lt"/>
                          <a:ea typeface="+mn-ea"/>
                          <a:cs typeface="+mn-cs"/>
                        </a:rPr>
                        <a:t>Transforming Construction Challenge Recovery Plan and Delivery Accelerator </a:t>
                      </a:r>
                      <a:r>
                        <a:rPr lang="en-GB" sz="1600" kern="1200" dirty="0">
                          <a:solidFill>
                            <a:schemeClr val="dk1"/>
                          </a:solidFill>
                          <a:effectLst/>
                          <a:latin typeface="+mn-lt"/>
                          <a:ea typeface="+mn-ea"/>
                          <a:cs typeface="+mn-cs"/>
                        </a:rPr>
                        <a:t>to support projects within the Transforming Construction Challenge and accelerate the adoption of innovations across the sector (</a:t>
                      </a:r>
                      <a:r>
                        <a:rPr lang="en-GB" sz="1600" b="1" kern="1200" dirty="0">
                          <a:solidFill>
                            <a:schemeClr val="dk1"/>
                          </a:solidFill>
                          <a:effectLst/>
                          <a:latin typeface="+mn-lt"/>
                          <a:ea typeface="+mn-ea"/>
                          <a:cs typeface="+mn-cs"/>
                        </a:rPr>
                        <a:t>UKRI/CIH</a:t>
                      </a:r>
                      <a:r>
                        <a:rPr lang="en-GB" sz="1600" kern="1200" dirty="0">
                          <a:solidFill>
                            <a:schemeClr val="dk1"/>
                          </a:solidFill>
                          <a:effectLst/>
                          <a:latin typeface="+mn-lt"/>
                          <a:ea typeface="+mn-ea"/>
                          <a:cs typeface="+mn-cs"/>
                        </a:rPr>
                        <a:t>).</a:t>
                      </a:r>
                    </a:p>
                    <a:p>
                      <a:pPr marL="285750" indent="-285750">
                        <a:buFont typeface="Arial" panose="020B0604020202020204" pitchFamily="34" charset="0"/>
                        <a:buChar char="•"/>
                      </a:pPr>
                      <a:r>
                        <a:rPr lang="en-GB" sz="1600" b="1" kern="1200" dirty="0">
                          <a:solidFill>
                            <a:schemeClr val="dk1"/>
                          </a:solidFill>
                          <a:effectLst/>
                          <a:latin typeface="+mn-lt"/>
                          <a:ea typeface="+mn-ea"/>
                          <a:cs typeface="+mn-cs"/>
                        </a:rPr>
                        <a:t>Digital</a:t>
                      </a:r>
                      <a:r>
                        <a:rPr lang="en-GB" sz="1600" kern="1200" dirty="0">
                          <a:solidFill>
                            <a:schemeClr val="dk1"/>
                          </a:solidFill>
                          <a:effectLst/>
                          <a:latin typeface="+mn-lt"/>
                          <a:ea typeface="+mn-ea"/>
                          <a:cs typeface="+mn-cs"/>
                        </a:rPr>
                        <a:t> – embed the wider adoption of digital technologies across clients and throughout the supply chain, to enable better data and information sharing across the built environment to improve efficiency, productivity, sustainability and building safety (HMG/</a:t>
                      </a:r>
                      <a:r>
                        <a:rPr lang="en-GB" sz="1600" b="1" kern="1200" dirty="0">
                          <a:solidFill>
                            <a:schemeClr val="dk1"/>
                          </a:solidFill>
                          <a:effectLst/>
                          <a:latin typeface="+mn-lt"/>
                          <a:ea typeface="+mn-ea"/>
                          <a:cs typeface="+mn-cs"/>
                        </a:rPr>
                        <a:t>Industry</a:t>
                      </a:r>
                      <a:r>
                        <a:rPr lang="en-GB" sz="1600" kern="1200" dirty="0">
                          <a:solidFill>
                            <a:schemeClr val="dk1"/>
                          </a:solidFill>
                          <a:effectLst/>
                          <a:latin typeface="+mn-lt"/>
                          <a:ea typeface="+mn-ea"/>
                          <a:cs typeface="+mn-cs"/>
                        </a:rPr>
                        <a:t>). </a:t>
                      </a:r>
                    </a:p>
                    <a:p>
                      <a:pPr marL="285750" indent="-285750">
                        <a:buFont typeface="Arial" panose="020B0604020202020204" pitchFamily="34" charset="0"/>
                        <a:buChar char="•"/>
                      </a:pPr>
                      <a:endParaRPr lang="en-GB" sz="1600" dirty="0">
                        <a:effectLst/>
                        <a:latin typeface="Calibri" panose="020F0502020204030204" pitchFamily="34" charset="0"/>
                        <a:ea typeface="Calibri" panose="020F0502020204030204" pitchFamily="34" charset="0"/>
                        <a:cs typeface="Symbol" panose="05050102010706020507" pitchFamily="18" charset="2"/>
                      </a:endParaRPr>
                    </a:p>
                  </a:txBody>
                  <a:tcPr marL="68580" marR="68580" marT="0" marB="0"/>
                </a:tc>
                <a:extLst>
                  <a:ext uri="{0D108BD9-81ED-4DB2-BD59-A6C34878D82A}">
                    <a16:rowId xmlns:a16="http://schemas.microsoft.com/office/drawing/2014/main" val="589943689"/>
                  </a:ext>
                </a:extLst>
              </a:tr>
            </a:tbl>
          </a:graphicData>
        </a:graphic>
      </p:graphicFrame>
      <p:sp>
        <p:nvSpPr>
          <p:cNvPr id="2" name="Slide Number Placeholder 1">
            <a:extLst>
              <a:ext uri="{FF2B5EF4-FFF2-40B4-BE49-F238E27FC236}">
                <a16:creationId xmlns:a16="http://schemas.microsoft.com/office/drawing/2014/main" id="{0D528D17-7ED9-448B-839F-4814244501BE}"/>
              </a:ext>
            </a:extLst>
          </p:cNvPr>
          <p:cNvSpPr>
            <a:spLocks noGrp="1"/>
          </p:cNvSpPr>
          <p:nvPr>
            <p:ph type="sldNum" sz="quarter" idx="12"/>
          </p:nvPr>
        </p:nvSpPr>
        <p:spPr/>
        <p:txBody>
          <a:bodyPr/>
          <a:lstStyle/>
          <a:p>
            <a:fld id="{9F6E8737-08B6-4E2A-BB86-BC8B5A743819}" type="slidenum">
              <a:rPr lang="en-GB" smtClean="0"/>
              <a:t>16</a:t>
            </a:fld>
            <a:endParaRPr lang="en-GB"/>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94223" y="5368295"/>
            <a:ext cx="918102" cy="268461"/>
          </a:xfrm>
          <a:prstGeom prst="rect">
            <a:avLst/>
          </a:prstGeom>
        </p:spPr>
      </p:pic>
      <p:sp>
        <p:nvSpPr>
          <p:cNvPr id="14" name="Rectangle 13"/>
          <p:cNvSpPr/>
          <p:nvPr/>
        </p:nvSpPr>
        <p:spPr>
          <a:xfrm>
            <a:off x="355002" y="5020571"/>
            <a:ext cx="11629017" cy="915793"/>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482299" y="5003266"/>
            <a:ext cx="11629017" cy="830997"/>
          </a:xfrm>
          <a:prstGeom prst="rect">
            <a:avLst/>
          </a:prstGeom>
          <a:noFill/>
        </p:spPr>
        <p:txBody>
          <a:bodyPr wrap="square" rtlCol="0">
            <a:spAutoFit/>
          </a:bodyPr>
          <a:lstStyle/>
          <a:p>
            <a:r>
              <a:rPr lang="en-GB" sz="1600" b="1" dirty="0"/>
              <a:t>Outcomes &amp; Benefits</a:t>
            </a:r>
          </a:p>
          <a:p>
            <a:pPr marL="285750" indent="-285750">
              <a:buFont typeface="Arial" panose="020B0604020202020204" pitchFamily="34" charset="0"/>
              <a:buChar char="•"/>
            </a:pPr>
            <a:r>
              <a:rPr lang="en-GB" sz="1600" b="1" dirty="0"/>
              <a:t>Integrating new technologies into projects and programmes will minimise output loss and contribute to improved industry productivity in the longer term, and deliver high quality, zero carbon and sustainable outputs. </a:t>
            </a:r>
          </a:p>
        </p:txBody>
      </p:sp>
    </p:spTree>
    <p:extLst>
      <p:ext uri="{BB962C8B-B14F-4D97-AF65-F5344CB8AC3E}">
        <p14:creationId xmlns:p14="http://schemas.microsoft.com/office/powerpoint/2010/main" val="3280843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1" y="6117823"/>
            <a:ext cx="11629017" cy="56750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graphicFrame>
        <p:nvGraphicFramePr>
          <p:cNvPr id="12" name="Table 11">
            <a:extLst>
              <a:ext uri="{FF2B5EF4-FFF2-40B4-BE49-F238E27FC236}">
                <a16:creationId xmlns:a16="http://schemas.microsoft.com/office/drawing/2014/main" id="{4B0383DC-C9BF-4987-AFB2-E6FBC2C964A1}"/>
              </a:ext>
            </a:extLst>
          </p:cNvPr>
          <p:cNvGraphicFramePr>
            <a:graphicFrameLocks noGrp="1"/>
          </p:cNvGraphicFramePr>
          <p:nvPr>
            <p:extLst>
              <p:ext uri="{D42A27DB-BD31-4B8C-83A1-F6EECF244321}">
                <p14:modId xmlns:p14="http://schemas.microsoft.com/office/powerpoint/2010/main" val="3589948382"/>
              </p:ext>
            </p:extLst>
          </p:nvPr>
        </p:nvGraphicFramePr>
        <p:xfrm>
          <a:off x="355002" y="554804"/>
          <a:ext cx="11629017" cy="4833403"/>
        </p:xfrm>
        <a:graphic>
          <a:graphicData uri="http://schemas.openxmlformats.org/drawingml/2006/table">
            <a:tbl>
              <a:tblPr firstRow="1" bandRow="1">
                <a:tableStyleId>{F5AB1C69-6EDB-4FF4-983F-18BD219EF322}</a:tableStyleId>
              </a:tblPr>
              <a:tblGrid>
                <a:gridCol w="11629017">
                  <a:extLst>
                    <a:ext uri="{9D8B030D-6E8A-4147-A177-3AD203B41FA5}">
                      <a16:colId xmlns:a16="http://schemas.microsoft.com/office/drawing/2014/main" val="85584465"/>
                    </a:ext>
                  </a:extLst>
                </a:gridCol>
              </a:tblGrid>
              <a:tr h="548846">
                <a:tc>
                  <a:txBody>
                    <a:bodyPr/>
                    <a:lstStyle/>
                    <a:p>
                      <a:pPr lvl="0"/>
                      <a:r>
                        <a:rPr lang="en-GB" sz="1400" b="1" dirty="0">
                          <a:solidFill>
                            <a:schemeClr val="bg1"/>
                          </a:solidFill>
                        </a:rPr>
                        <a:t>Reset 3: </a:t>
                      </a:r>
                      <a:r>
                        <a:rPr lang="en-GB" sz="1400" b="1" kern="1200" dirty="0">
                          <a:solidFill>
                            <a:schemeClr val="lt1"/>
                          </a:solidFill>
                          <a:effectLst/>
                          <a:latin typeface="+mn-lt"/>
                          <a:ea typeface="+mn-ea"/>
                          <a:cs typeface="+mn-cs"/>
                        </a:rPr>
                        <a:t>Professionalism – investing in training, collaborative business models, fairer contracts and payment terms and processes.</a:t>
                      </a:r>
                      <a:endParaRPr lang="en-GB" sz="1400" b="1" dirty="0">
                        <a:solidFill>
                          <a:schemeClr val="bg1"/>
                        </a:solidFill>
                      </a:endParaRPr>
                    </a:p>
                    <a:p>
                      <a:endParaRPr lang="en-GB" sz="1400" dirty="0"/>
                    </a:p>
                  </a:txBody>
                  <a:tcPr>
                    <a:solidFill>
                      <a:schemeClr val="accent4"/>
                    </a:solidFill>
                  </a:tcPr>
                </a:tc>
                <a:extLst>
                  <a:ext uri="{0D108BD9-81ED-4DB2-BD59-A6C34878D82A}">
                    <a16:rowId xmlns:a16="http://schemas.microsoft.com/office/drawing/2014/main" val="1124633369"/>
                  </a:ext>
                </a:extLst>
              </a:tr>
              <a:tr h="542194">
                <a:tc>
                  <a:txBody>
                    <a:bodyPr/>
                    <a:lstStyle/>
                    <a:p>
                      <a:r>
                        <a:rPr lang="en-GB" sz="1400" b="1" kern="1200" dirty="0">
                          <a:solidFill>
                            <a:schemeClr val="dk1"/>
                          </a:solidFill>
                          <a:effectLst/>
                          <a:latin typeface="+mn-lt"/>
                          <a:ea typeface="+mn-ea"/>
                          <a:cs typeface="+mn-cs"/>
                        </a:rPr>
                        <a:t>The industry needs to maintain investment in training and retraining workers to support this and the adoption of new technologies. Embed a better, fairer and more collaborative business model, with improved contractual and payment practices to respond to Covid19. </a:t>
                      </a:r>
                      <a:endParaRPr lang="en-GB" sz="1400" b="1" dirty="0">
                        <a:solidFill>
                          <a:schemeClr val="tx1"/>
                        </a:solidFill>
                      </a:endParaRPr>
                    </a:p>
                  </a:txBody>
                  <a:tcPr/>
                </a:tc>
                <a:extLst>
                  <a:ext uri="{0D108BD9-81ED-4DB2-BD59-A6C34878D82A}">
                    <a16:rowId xmlns:a16="http://schemas.microsoft.com/office/drawing/2014/main" val="492440819"/>
                  </a:ext>
                </a:extLst>
              </a:tr>
              <a:tr h="3742363">
                <a:tc>
                  <a:txBody>
                    <a:bodyPr/>
                    <a:lstStyle/>
                    <a:p>
                      <a:pPr marL="0" lvl="0" indent="0">
                        <a:lnSpc>
                          <a:spcPct val="107000"/>
                        </a:lnSpc>
                        <a:spcAft>
                          <a:spcPts val="0"/>
                        </a:spcAft>
                        <a:buFont typeface="Symbol" panose="05050102010706020507" pitchFamily="18" charset="2"/>
                        <a:buNone/>
                      </a:pPr>
                      <a:r>
                        <a:rPr lang="en-GB" sz="1400" b="1" dirty="0">
                          <a:effectLst/>
                          <a:latin typeface="Calibri" panose="020F0502020204030204" pitchFamily="34" charset="0"/>
                          <a:ea typeface="Calibri" panose="020F0502020204030204" pitchFamily="34" charset="0"/>
                          <a:cs typeface="Symbol" panose="05050102010706020507" pitchFamily="18" charset="2"/>
                        </a:rPr>
                        <a:t>Actions and Owners</a:t>
                      </a:r>
                    </a:p>
                    <a:p>
                      <a:pPr marL="342900" lvl="0" indent="-342900">
                        <a:lnSpc>
                          <a:spcPct val="107000"/>
                        </a:lnSpc>
                        <a:spcAft>
                          <a:spcPts val="0"/>
                        </a:spcAft>
                        <a:buFont typeface="Symbol" panose="05050102010706020507" pitchFamily="18" charset="2"/>
                        <a:buChar char=""/>
                      </a:pP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Consider flexibility around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Apprenticeship Levy</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contributions, due to the disruption caused by Covid19, and deliver the Budget commitment to ensure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sufficient levels of apprenticeship funding</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are available to increase the number of high quality apprenticeships in SMEs and consider how to improve the working of the Apprenticeship Levy to better support the industry’s skills needs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HMT/DfE</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p>
                    <a:p>
                      <a:pPr marL="342900" lvl="0" indent="-342900">
                        <a:lnSpc>
                          <a:spcPct val="107000"/>
                        </a:lnSpc>
                        <a:spcAft>
                          <a:spcPts val="0"/>
                        </a:spcAft>
                        <a:buFont typeface="Symbol" panose="05050102010706020507" pitchFamily="18" charset="2"/>
                        <a:buChar char=""/>
                      </a:pP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Ensure apprentices and learners in the sector are able to continue their training, including through wider adoption of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new apprenticeship models </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and other forms of training, as well as Construction Skills Fund/onsite training models, to ensure that this is continued, and apprenticeships are not lost due to firm closure or redundancy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DfE/CITB/Industry</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kern="1200" dirty="0">
                          <a:solidFill>
                            <a:schemeClr val="dk1"/>
                          </a:solidFill>
                          <a:effectLst/>
                          <a:latin typeface="+mn-lt"/>
                          <a:ea typeface="+mn-ea"/>
                          <a:cs typeface="+mn-cs"/>
                        </a:rPr>
                        <a:t>Improve the links between the FE sector and employers and strengthen the pathways from FE into apprenticeships and employment within the industry to avoid the loss of potential employees (</a:t>
                      </a:r>
                      <a:r>
                        <a:rPr lang="en-GB" sz="1400" b="1" kern="1200" dirty="0">
                          <a:solidFill>
                            <a:schemeClr val="dk1"/>
                          </a:solidFill>
                          <a:effectLst/>
                          <a:latin typeface="+mn-lt"/>
                          <a:ea typeface="+mn-ea"/>
                          <a:cs typeface="+mn-cs"/>
                        </a:rPr>
                        <a:t>CITB/Industry</a:t>
                      </a:r>
                      <a:r>
                        <a:rPr lang="en-GB" sz="1400" kern="1200" dirty="0">
                          <a:solidFill>
                            <a:schemeClr val="dk1"/>
                          </a:solidFill>
                          <a:effectLst/>
                          <a:latin typeface="+mn-lt"/>
                          <a:ea typeface="+mn-ea"/>
                          <a:cs typeface="+mn-cs"/>
                        </a:rPr>
                        <a:t>).</a:t>
                      </a:r>
                      <a:endPar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400" kern="1200" dirty="0">
                          <a:solidFill>
                            <a:schemeClr val="dk1"/>
                          </a:solidFill>
                          <a:effectLst/>
                          <a:latin typeface="+mn-lt"/>
                          <a:ea typeface="+mn-ea"/>
                          <a:cs typeface="+mn-cs"/>
                        </a:rPr>
                        <a:t>Develop a programme to bring former construction workers, those with transferrable skills and young people at risk of unemployment into the industry, using Go Construct as the industry’s careers website</a:t>
                      </a:r>
                      <a:r>
                        <a:rPr lang="en-GB" sz="1400" dirty="0">
                          <a:solidFill>
                            <a:srgbClr val="000000"/>
                          </a:solidFill>
                          <a:effectLst/>
                          <a:latin typeface="+mn-lt"/>
                          <a:ea typeface="Calibri" panose="020F0502020204030204" pitchFamily="34" charset="0"/>
                          <a:cs typeface="Symbol" panose="05050102010706020507" pitchFamily="18" charset="2"/>
                        </a:rPr>
                        <a:t> </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CITB/Industry</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p>
                    <a:p>
                      <a:pPr marL="342900" lvl="0" indent="-342900">
                        <a:lnSpc>
                          <a:spcPct val="107000"/>
                        </a:lnSpc>
                        <a:spcAft>
                          <a:spcPts val="0"/>
                        </a:spcAft>
                        <a:buFont typeface="Symbol" panose="05050102010706020507" pitchFamily="18" charset="2"/>
                        <a:buChar char=""/>
                      </a:pP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Building Safety </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t>
                      </a:r>
                      <a:r>
                        <a:rPr lang="en-GB" sz="1400" kern="1200" dirty="0">
                          <a:solidFill>
                            <a:schemeClr val="dk1"/>
                          </a:solidFill>
                          <a:latin typeface="+mn-lt"/>
                          <a:ea typeface="+mn-ea"/>
                          <a:cs typeface="+mn-cs"/>
                        </a:rPr>
                        <a:t>work with the industry  to develop proposals for raising competence levels, including the development of an overarching competency framework for industry (</a:t>
                      </a:r>
                      <a:r>
                        <a:rPr lang="en-GB" sz="1400" b="1" kern="1200" dirty="0">
                          <a:solidFill>
                            <a:schemeClr val="dk1"/>
                          </a:solidFill>
                          <a:latin typeface="+mn-lt"/>
                          <a:ea typeface="+mn-ea"/>
                          <a:cs typeface="+mn-cs"/>
                        </a:rPr>
                        <a:t>Industry/HMG</a:t>
                      </a:r>
                      <a:r>
                        <a:rPr lang="en-GB" sz="1400" kern="1200" dirty="0">
                          <a:solidFill>
                            <a:schemeClr val="dk1"/>
                          </a:solidFill>
                          <a:latin typeface="+mn-lt"/>
                          <a:ea typeface="+mn-ea"/>
                          <a:cs typeface="+mn-cs"/>
                        </a:rPr>
                        <a:t>).</a:t>
                      </a:r>
                      <a:endParaRPr lang="en-GB" sz="14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New ways of working to embed better and more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collaborative business models and contractual terms</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to respond to Covid19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HMG/Industry</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4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Strengthen support for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direct employment</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as an enabler of apprenticeships, digital upskilling and competence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HMG/Industry</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p>
                    <a:p>
                      <a:pPr marL="342900" lvl="0" indent="-342900">
                        <a:lnSpc>
                          <a:spcPct val="107000"/>
                        </a:lnSpc>
                        <a:spcAft>
                          <a:spcPts val="0"/>
                        </a:spcAft>
                        <a:buFont typeface="Symbol" panose="05050102010706020507" pitchFamily="18" charset="2"/>
                        <a:buChar char=""/>
                      </a:pP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Improve and embed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higher standards of safety practices </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within the industry, including occupational and mental health and safety (</a:t>
                      </a:r>
                      <a:r>
                        <a:rPr lang="en-GB" sz="14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CLC, HSE, CONIAC</a:t>
                      </a:r>
                      <a:r>
                        <a:rPr lang="en-GB" sz="14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400" dirty="0">
                        <a:effectLst/>
                        <a:latin typeface="Calibri" panose="020F0502020204030204" pitchFamily="34" charset="0"/>
                        <a:ea typeface="Calibri" panose="020F0502020204030204" pitchFamily="34" charset="0"/>
                        <a:cs typeface="Symbol" panose="05050102010706020507" pitchFamily="18" charset="2"/>
                      </a:endParaRPr>
                    </a:p>
                  </a:txBody>
                  <a:tcPr marL="68580" marR="68580" marT="0" marB="0"/>
                </a:tc>
                <a:extLst>
                  <a:ext uri="{0D108BD9-81ED-4DB2-BD59-A6C34878D82A}">
                    <a16:rowId xmlns:a16="http://schemas.microsoft.com/office/drawing/2014/main" val="589943689"/>
                  </a:ext>
                </a:extLst>
              </a:tr>
            </a:tbl>
          </a:graphicData>
        </a:graphic>
      </p:graphicFrame>
      <p:sp>
        <p:nvSpPr>
          <p:cNvPr id="2" name="Slide Number Placeholder 1">
            <a:extLst>
              <a:ext uri="{FF2B5EF4-FFF2-40B4-BE49-F238E27FC236}">
                <a16:creationId xmlns:a16="http://schemas.microsoft.com/office/drawing/2014/main" id="{0D528D17-7ED9-448B-839F-4814244501BE}"/>
              </a:ext>
            </a:extLst>
          </p:cNvPr>
          <p:cNvSpPr>
            <a:spLocks noGrp="1"/>
          </p:cNvSpPr>
          <p:nvPr>
            <p:ph type="sldNum" sz="quarter" idx="12"/>
          </p:nvPr>
        </p:nvSpPr>
        <p:spPr/>
        <p:txBody>
          <a:bodyPr/>
          <a:lstStyle/>
          <a:p>
            <a:fld id="{9F6E8737-08B6-4E2A-BB86-BC8B5A743819}" type="slidenum">
              <a:rPr lang="en-GB" smtClean="0"/>
              <a:t>17</a:t>
            </a:fld>
            <a:endParaRPr lang="en-GB"/>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94223" y="5368295"/>
            <a:ext cx="918102" cy="268461"/>
          </a:xfrm>
          <a:prstGeom prst="rect">
            <a:avLst/>
          </a:prstGeom>
        </p:spPr>
      </p:pic>
      <p:sp>
        <p:nvSpPr>
          <p:cNvPr id="14" name="Rectangle 13"/>
          <p:cNvSpPr/>
          <p:nvPr/>
        </p:nvSpPr>
        <p:spPr>
          <a:xfrm>
            <a:off x="355002" y="5388208"/>
            <a:ext cx="11629017" cy="719990"/>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355001" y="5371465"/>
            <a:ext cx="11629017" cy="984885"/>
          </a:xfrm>
          <a:prstGeom prst="rect">
            <a:avLst/>
          </a:prstGeom>
          <a:noFill/>
        </p:spPr>
        <p:txBody>
          <a:bodyPr wrap="square" rtlCol="0">
            <a:spAutoFit/>
          </a:bodyPr>
          <a:lstStyle/>
          <a:p>
            <a:r>
              <a:rPr lang="en-GB" sz="1400" b="1" dirty="0"/>
              <a:t>Outcomes &amp; Benefits</a:t>
            </a:r>
          </a:p>
          <a:p>
            <a:pPr marL="285750" indent="-285750">
              <a:buFont typeface="Arial" panose="020B0604020202020204" pitchFamily="34" charset="0"/>
              <a:buChar char="•"/>
            </a:pPr>
            <a:r>
              <a:rPr lang="en-GB" sz="1400" b="1" dirty="0"/>
              <a:t>Increased levels of sustainable employment in the industry, and ensure ongoing delivery of training. </a:t>
            </a:r>
          </a:p>
          <a:p>
            <a:pPr marL="285750" indent="-285750">
              <a:buFont typeface="Arial" panose="020B0604020202020204" pitchFamily="34" charset="0"/>
              <a:buChar char="•"/>
            </a:pPr>
            <a:r>
              <a:rPr lang="en-GB" sz="1400" b="1" dirty="0"/>
              <a:t>Adoption of more flexible and fairer contractual and payment terms to encourage collaboration and support the supply chain.</a:t>
            </a:r>
          </a:p>
          <a:p>
            <a:endParaRPr lang="en-GB" sz="1600" dirty="0"/>
          </a:p>
        </p:txBody>
      </p:sp>
    </p:spTree>
    <p:extLst>
      <p:ext uri="{BB962C8B-B14F-4D97-AF65-F5344CB8AC3E}">
        <p14:creationId xmlns:p14="http://schemas.microsoft.com/office/powerpoint/2010/main" val="1384524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6211147"/>
            <a:ext cx="11629017" cy="533496"/>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graphicFrame>
        <p:nvGraphicFramePr>
          <p:cNvPr id="12" name="Table 11">
            <a:extLst>
              <a:ext uri="{FF2B5EF4-FFF2-40B4-BE49-F238E27FC236}">
                <a16:creationId xmlns:a16="http://schemas.microsoft.com/office/drawing/2014/main" id="{4B0383DC-C9BF-4987-AFB2-E6FBC2C964A1}"/>
              </a:ext>
            </a:extLst>
          </p:cNvPr>
          <p:cNvGraphicFramePr>
            <a:graphicFrameLocks noGrp="1"/>
          </p:cNvGraphicFramePr>
          <p:nvPr>
            <p:extLst>
              <p:ext uri="{D42A27DB-BD31-4B8C-83A1-F6EECF244321}">
                <p14:modId xmlns:p14="http://schemas.microsoft.com/office/powerpoint/2010/main" val="1982039589"/>
              </p:ext>
            </p:extLst>
          </p:nvPr>
        </p:nvGraphicFramePr>
        <p:xfrm>
          <a:off x="355002" y="329607"/>
          <a:ext cx="11629017" cy="4803227"/>
        </p:xfrm>
        <a:graphic>
          <a:graphicData uri="http://schemas.openxmlformats.org/drawingml/2006/table">
            <a:tbl>
              <a:tblPr firstRow="1" bandRow="1">
                <a:tableStyleId>{F5AB1C69-6EDB-4FF4-983F-18BD219EF322}</a:tableStyleId>
              </a:tblPr>
              <a:tblGrid>
                <a:gridCol w="11629017">
                  <a:extLst>
                    <a:ext uri="{9D8B030D-6E8A-4147-A177-3AD203B41FA5}">
                      <a16:colId xmlns:a16="http://schemas.microsoft.com/office/drawing/2014/main" val="85584465"/>
                    </a:ext>
                  </a:extLst>
                </a:gridCol>
              </a:tblGrid>
              <a:tr h="8880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bg1"/>
                          </a:solidFill>
                        </a:rPr>
                        <a:t>Reinvent 1: </a:t>
                      </a:r>
                      <a:r>
                        <a:rPr lang="en-GB" sz="1600" b="1" kern="1200" dirty="0">
                          <a:solidFill>
                            <a:schemeClr val="lt1"/>
                          </a:solidFill>
                          <a:effectLst/>
                          <a:latin typeface="+mn-lt"/>
                          <a:ea typeface="+mn-ea"/>
                          <a:cs typeface="+mn-cs"/>
                        </a:rPr>
                        <a:t>Transformation – sustain economic growth through adoption of digital and manufacturing technologies to consistently deliver low carbon, sustainable and better quality outputs and outcomes </a:t>
                      </a:r>
                      <a:endParaRPr lang="en-GB" sz="1600" b="1" dirty="0">
                        <a:solidFill>
                          <a:schemeClr val="bg1"/>
                        </a:solidFill>
                      </a:endParaRPr>
                    </a:p>
                    <a:p>
                      <a:endParaRPr lang="en-GB" sz="1600" dirty="0"/>
                    </a:p>
                  </a:txBody>
                  <a:tcPr>
                    <a:solidFill>
                      <a:srgbClr val="92D050"/>
                    </a:solidFill>
                  </a:tcPr>
                </a:tc>
                <a:extLst>
                  <a:ext uri="{0D108BD9-81ED-4DB2-BD59-A6C34878D82A}">
                    <a16:rowId xmlns:a16="http://schemas.microsoft.com/office/drawing/2014/main" val="1124633369"/>
                  </a:ext>
                </a:extLst>
              </a:tr>
              <a:tr h="6339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kern="1200" dirty="0">
                          <a:solidFill>
                            <a:schemeClr val="dk1"/>
                          </a:solidFill>
                          <a:effectLst/>
                          <a:latin typeface="+mn-lt"/>
                          <a:ea typeface="+mn-ea"/>
                          <a:cs typeface="+mn-cs"/>
                        </a:rPr>
                        <a:t>Adopting digital and manufacturing technologies to transform the industry, the wider built environment and deliver strategic objectives – net zero, levelling up, building safety and industry transformation.</a:t>
                      </a:r>
                    </a:p>
                  </a:txBody>
                  <a:tcPr/>
                </a:tc>
                <a:extLst>
                  <a:ext uri="{0D108BD9-81ED-4DB2-BD59-A6C34878D82A}">
                    <a16:rowId xmlns:a16="http://schemas.microsoft.com/office/drawing/2014/main" val="492440819"/>
                  </a:ext>
                </a:extLst>
              </a:tr>
              <a:tr h="3281258">
                <a:tc>
                  <a:txBody>
                    <a:bodyPr/>
                    <a:lstStyle/>
                    <a:p>
                      <a:r>
                        <a:rPr lang="en-GB" sz="1600" b="1" dirty="0">
                          <a:solidFill>
                            <a:schemeClr val="tx1"/>
                          </a:solidFill>
                        </a:rPr>
                        <a:t>Actions and Owners</a:t>
                      </a:r>
                    </a:p>
                    <a:p>
                      <a:pPr marL="285750" lvl="0" indent="-285750">
                        <a:buFont typeface="Arial" panose="020B0604020202020204" pitchFamily="34" charset="0"/>
                        <a:buChar char="•"/>
                      </a:pPr>
                      <a:r>
                        <a:rPr lang="en-GB" sz="1600" kern="1200" dirty="0">
                          <a:solidFill>
                            <a:schemeClr val="dk1"/>
                          </a:solidFill>
                          <a:effectLst/>
                          <a:latin typeface="+mn-lt"/>
                          <a:ea typeface="+mn-ea"/>
                          <a:cs typeface="+mn-cs"/>
                        </a:rPr>
                        <a:t>Fully implement </a:t>
                      </a:r>
                      <a:r>
                        <a:rPr lang="en-GB" sz="1600" b="1" kern="1200" dirty="0">
                          <a:solidFill>
                            <a:schemeClr val="dk1"/>
                          </a:solidFill>
                          <a:effectLst/>
                          <a:latin typeface="+mn-lt"/>
                          <a:ea typeface="+mn-ea"/>
                          <a:cs typeface="+mn-cs"/>
                        </a:rPr>
                        <a:t>presumption of offsite</a:t>
                      </a:r>
                      <a:r>
                        <a:rPr lang="en-GB" sz="1600" kern="1200" dirty="0">
                          <a:solidFill>
                            <a:schemeClr val="dk1"/>
                          </a:solidFill>
                          <a:effectLst/>
                          <a:latin typeface="+mn-lt"/>
                          <a:ea typeface="+mn-ea"/>
                          <a:cs typeface="+mn-cs"/>
                        </a:rPr>
                        <a:t>, and seek to increase the number of projects making use of these and the proportion of pre-manufactured value within these projects (</a:t>
                      </a:r>
                      <a:r>
                        <a:rPr lang="en-GB" sz="1600" b="1" kern="1200" dirty="0">
                          <a:solidFill>
                            <a:schemeClr val="dk1"/>
                          </a:solidFill>
                          <a:effectLst/>
                          <a:latin typeface="+mn-lt"/>
                          <a:ea typeface="+mn-ea"/>
                          <a:cs typeface="+mn-cs"/>
                        </a:rPr>
                        <a:t>HMG/public sector clients</a:t>
                      </a:r>
                      <a:r>
                        <a:rPr lang="en-GB" sz="1600" kern="1200" dirty="0">
                          <a:solidFill>
                            <a:schemeClr val="dk1"/>
                          </a:solidFill>
                          <a:effectLst/>
                          <a:latin typeface="+mn-lt"/>
                          <a:ea typeface="+mn-ea"/>
                          <a:cs typeface="+mn-cs"/>
                        </a:rPr>
                        <a:t>).</a:t>
                      </a:r>
                    </a:p>
                    <a:p>
                      <a:pPr marL="285750" lvl="0" indent="-285750">
                        <a:buFont typeface="Arial" panose="020B0604020202020204" pitchFamily="34" charset="0"/>
                        <a:buChar char="•"/>
                      </a:pPr>
                      <a:r>
                        <a:rPr lang="en-GB" sz="1600" kern="1200" dirty="0">
                          <a:solidFill>
                            <a:schemeClr val="dk1"/>
                          </a:solidFill>
                          <a:effectLst/>
                          <a:latin typeface="+mn-lt"/>
                          <a:ea typeface="+mn-ea"/>
                          <a:cs typeface="+mn-cs"/>
                        </a:rPr>
                        <a:t>Private sector clients to seek to increase the use of offsite manufacturing in the delivery of homes and commercial construction projects, utilising the outputs of the Transforming Construction Challenge, including the development of product platforms for built assets (</a:t>
                      </a:r>
                      <a:r>
                        <a:rPr lang="en-GB" sz="1600" b="1" kern="1200" dirty="0">
                          <a:solidFill>
                            <a:schemeClr val="dk1"/>
                          </a:solidFill>
                          <a:effectLst/>
                          <a:latin typeface="+mn-lt"/>
                          <a:ea typeface="+mn-ea"/>
                          <a:cs typeface="+mn-cs"/>
                        </a:rPr>
                        <a:t>Industry</a:t>
                      </a:r>
                      <a:r>
                        <a:rPr lang="en-GB" sz="1600" kern="1200" dirty="0">
                          <a:solidFill>
                            <a:schemeClr val="dk1"/>
                          </a:solidFill>
                          <a:effectLst/>
                          <a:latin typeface="+mn-lt"/>
                          <a:ea typeface="+mn-ea"/>
                          <a:cs typeface="+mn-cs"/>
                        </a:rPr>
                        <a:t>).</a:t>
                      </a:r>
                    </a:p>
                    <a:p>
                      <a:pPr marL="285750" lvl="0" indent="-285750">
                        <a:buFont typeface="Arial" panose="020B0604020202020204" pitchFamily="34" charset="0"/>
                        <a:buChar char="•"/>
                      </a:pPr>
                      <a:r>
                        <a:rPr lang="en-GB" sz="1600" kern="1200" dirty="0">
                          <a:solidFill>
                            <a:schemeClr val="dk1"/>
                          </a:solidFill>
                          <a:effectLst/>
                          <a:latin typeface="+mn-lt"/>
                          <a:ea typeface="+mn-ea"/>
                          <a:cs typeface="+mn-cs"/>
                        </a:rPr>
                        <a:t>Embed </a:t>
                      </a:r>
                      <a:r>
                        <a:rPr lang="en-GB" sz="1600" b="1" kern="1200" dirty="0">
                          <a:solidFill>
                            <a:schemeClr val="dk1"/>
                          </a:solidFill>
                          <a:effectLst/>
                          <a:latin typeface="+mn-lt"/>
                          <a:ea typeface="+mn-ea"/>
                          <a:cs typeface="+mn-cs"/>
                        </a:rPr>
                        <a:t>net zero carbon 2030-2050 targets in planned new infrastructure and housing developments</a:t>
                      </a:r>
                      <a:r>
                        <a:rPr lang="en-GB" sz="1600" kern="1200" dirty="0">
                          <a:solidFill>
                            <a:schemeClr val="dk1"/>
                          </a:solidFill>
                          <a:effectLst/>
                          <a:latin typeface="+mn-lt"/>
                          <a:ea typeface="+mn-ea"/>
                          <a:cs typeface="+mn-cs"/>
                        </a:rPr>
                        <a:t>, and in the maintenance and improvement of built assets and homes, develop and utilise digital design, cost and carbon tools to deliver this (</a:t>
                      </a:r>
                      <a:r>
                        <a:rPr lang="en-GB" sz="1600" b="1" kern="1200" dirty="0">
                          <a:solidFill>
                            <a:schemeClr val="dk1"/>
                          </a:solidFill>
                          <a:effectLst/>
                          <a:latin typeface="+mn-lt"/>
                          <a:ea typeface="+mn-ea"/>
                          <a:cs typeface="+mn-cs"/>
                        </a:rPr>
                        <a:t>HMG/Industry</a:t>
                      </a:r>
                      <a:r>
                        <a:rPr lang="en-GB" sz="1600" kern="1200" dirty="0">
                          <a:solidFill>
                            <a:schemeClr val="dk1"/>
                          </a:solidFill>
                          <a:effectLst/>
                          <a:latin typeface="+mn-lt"/>
                          <a:ea typeface="+mn-ea"/>
                          <a:cs typeface="+mn-cs"/>
                        </a:rPr>
                        <a:t>).</a:t>
                      </a:r>
                    </a:p>
                    <a:p>
                      <a:pPr marL="285750" indent="-285750">
                        <a:buFont typeface="Arial" panose="020B0604020202020204" pitchFamily="34" charset="0"/>
                        <a:buChar char="•"/>
                      </a:pPr>
                      <a:r>
                        <a:rPr lang="en-GB" sz="1600" kern="1200" dirty="0">
                          <a:solidFill>
                            <a:schemeClr val="dk1"/>
                          </a:solidFill>
                          <a:effectLst/>
                          <a:latin typeface="+mn-lt"/>
                          <a:ea typeface="+mn-ea"/>
                          <a:cs typeface="+mn-cs"/>
                        </a:rPr>
                        <a:t>Streamline and digitise the planning and building control systems to make these more efficient and resilient (</a:t>
                      </a:r>
                      <a:r>
                        <a:rPr lang="en-GB" sz="1600" b="1" kern="1200" dirty="0">
                          <a:solidFill>
                            <a:schemeClr val="dk1"/>
                          </a:solidFill>
                          <a:effectLst/>
                          <a:latin typeface="+mn-lt"/>
                          <a:ea typeface="+mn-ea"/>
                          <a:cs typeface="+mn-cs"/>
                        </a:rPr>
                        <a:t>HMG/local authorities</a:t>
                      </a:r>
                      <a:r>
                        <a:rPr lang="en-GB" sz="1600" kern="1200" dirty="0">
                          <a:solidFill>
                            <a:schemeClr val="dk1"/>
                          </a:solidFill>
                          <a:effectLst/>
                          <a:latin typeface="+mn-lt"/>
                          <a:ea typeface="+mn-ea"/>
                          <a:cs typeface="+mn-cs"/>
                        </a:rPr>
                        <a:t>). </a:t>
                      </a:r>
                    </a:p>
                    <a:p>
                      <a:pPr marL="285750" indent="-285750">
                        <a:buFont typeface="Arial" panose="020B0604020202020204" pitchFamily="34" charset="0"/>
                        <a:buChar char="•"/>
                      </a:pPr>
                      <a:r>
                        <a:rPr lang="en-GB" sz="1600" kern="1200" dirty="0">
                          <a:solidFill>
                            <a:schemeClr val="dk1"/>
                          </a:solidFill>
                          <a:effectLst/>
                          <a:latin typeface="+mn-lt"/>
                          <a:ea typeface="+mn-ea"/>
                          <a:cs typeface="+mn-cs"/>
                        </a:rPr>
                        <a:t>Increase exports, with an initial focus on professional services (architecture, engineering, digital technology) to increase the competitiveness and market reach of UK firms (</a:t>
                      </a:r>
                      <a:r>
                        <a:rPr lang="en-GB" sz="1600" b="1" kern="1200" dirty="0">
                          <a:solidFill>
                            <a:schemeClr val="dk1"/>
                          </a:solidFill>
                          <a:effectLst/>
                          <a:latin typeface="+mn-lt"/>
                          <a:ea typeface="+mn-ea"/>
                          <a:cs typeface="+mn-cs"/>
                        </a:rPr>
                        <a:t>HMG/Industry</a:t>
                      </a:r>
                      <a:r>
                        <a:rPr lang="en-GB" sz="1600" kern="1200" dirty="0">
                          <a:solidFill>
                            <a:schemeClr val="dk1"/>
                          </a:solidFill>
                          <a:effectLst/>
                          <a:latin typeface="+mn-lt"/>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0" i="0" u="none" strike="noStrike" kern="1200" noProof="0" dirty="0">
                          <a:solidFill>
                            <a:schemeClr val="tx1"/>
                          </a:solidFill>
                          <a:effectLst/>
                        </a:rPr>
                        <a:t>Embed building safety requirements into new high-risk residential buildings (HRRBs) and ensure legacy stock is brought up to standard</a:t>
                      </a:r>
                      <a:r>
                        <a:rPr lang="en-GB" sz="1600" b="0" i="0" u="sng" strike="noStrike" kern="1200" noProof="0" dirty="0">
                          <a:solidFill>
                            <a:schemeClr val="tx1"/>
                          </a:solidFill>
                          <a:effectLst/>
                        </a:rPr>
                        <a:t> </a:t>
                      </a:r>
                      <a:r>
                        <a:rPr lang="en-GB" sz="1600" b="0" i="0" u="none" strike="noStrike" kern="1200" noProof="0" dirty="0">
                          <a:solidFill>
                            <a:schemeClr val="tx1"/>
                          </a:solidFill>
                          <a:effectLst/>
                        </a:rPr>
                        <a:t>(</a:t>
                      </a:r>
                      <a:r>
                        <a:rPr lang="en-GB" sz="1600" b="1" i="0" u="none" strike="noStrike" kern="1200" noProof="0" dirty="0">
                          <a:solidFill>
                            <a:schemeClr val="tx1"/>
                          </a:solidFill>
                          <a:effectLst/>
                        </a:rPr>
                        <a:t>HMG/Industry</a:t>
                      </a:r>
                      <a:r>
                        <a:rPr lang="en-GB" sz="1600" b="0" i="0" u="none" strike="noStrike" kern="1200" noProof="0" dirty="0">
                          <a:solidFill>
                            <a:schemeClr val="tx1"/>
                          </a:solidFill>
                          <a:effectLst/>
                        </a:rPr>
                        <a:t>)</a:t>
                      </a:r>
                    </a:p>
                  </a:txBody>
                  <a:tcPr/>
                </a:tc>
                <a:extLst>
                  <a:ext uri="{0D108BD9-81ED-4DB2-BD59-A6C34878D82A}">
                    <a16:rowId xmlns:a16="http://schemas.microsoft.com/office/drawing/2014/main" val="589943689"/>
                  </a:ext>
                </a:extLst>
              </a:tr>
            </a:tbl>
          </a:graphicData>
        </a:graphic>
      </p:graphicFrame>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18</a:t>
            </a:fld>
            <a:endParaRPr lang="en-GB"/>
          </a:p>
        </p:txBody>
      </p:sp>
      <p:sp>
        <p:nvSpPr>
          <p:cNvPr id="14" name="Rectangle 13"/>
          <p:cNvSpPr/>
          <p:nvPr/>
        </p:nvSpPr>
        <p:spPr>
          <a:xfrm>
            <a:off x="355002" y="5156003"/>
            <a:ext cx="11629017" cy="1089289"/>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355002" y="5162039"/>
            <a:ext cx="11629017" cy="1077218"/>
          </a:xfrm>
          <a:prstGeom prst="rect">
            <a:avLst/>
          </a:prstGeom>
          <a:noFill/>
        </p:spPr>
        <p:txBody>
          <a:bodyPr wrap="square" rtlCol="0">
            <a:spAutoFit/>
          </a:bodyPr>
          <a:lstStyle/>
          <a:p>
            <a:r>
              <a:rPr lang="en-GB" sz="1600" b="1" dirty="0"/>
              <a:t>Outcomes &amp; Benefits</a:t>
            </a:r>
          </a:p>
          <a:p>
            <a:pPr marL="285750" indent="-285750">
              <a:buFont typeface="Arial" panose="020B0604020202020204" pitchFamily="34" charset="0"/>
              <a:buChar char="•"/>
            </a:pPr>
            <a:r>
              <a:rPr lang="en-GB" sz="1600" b="1" dirty="0"/>
              <a:t>Adopting digital and manufacturing technologies at scale has the potential to transform construction productivity, with efficiencies estimated to be worth £7-15bn pa, and delivering high-quality, better-performing buildings for clients.</a:t>
            </a:r>
          </a:p>
          <a:p>
            <a:pPr marL="285750" indent="-285750">
              <a:buFont typeface="Arial" panose="020B0604020202020204" pitchFamily="34" charset="0"/>
              <a:buChar char="•"/>
            </a:pPr>
            <a:r>
              <a:rPr lang="en-GB" sz="1600" b="1" dirty="0"/>
              <a:t>Reducing dependency on labour will create a more innovative, resilient and sustainable industry.</a:t>
            </a:r>
          </a:p>
        </p:txBody>
      </p:sp>
    </p:spTree>
    <p:extLst>
      <p:ext uri="{BB962C8B-B14F-4D97-AF65-F5344CB8AC3E}">
        <p14:creationId xmlns:p14="http://schemas.microsoft.com/office/powerpoint/2010/main" val="25404969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5808587"/>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graphicFrame>
        <p:nvGraphicFramePr>
          <p:cNvPr id="12" name="Table 11">
            <a:extLst>
              <a:ext uri="{FF2B5EF4-FFF2-40B4-BE49-F238E27FC236}">
                <a16:creationId xmlns:a16="http://schemas.microsoft.com/office/drawing/2014/main" id="{4B0383DC-C9BF-4987-AFB2-E6FBC2C964A1}"/>
              </a:ext>
            </a:extLst>
          </p:cNvPr>
          <p:cNvGraphicFramePr>
            <a:graphicFrameLocks noGrp="1"/>
          </p:cNvGraphicFramePr>
          <p:nvPr>
            <p:extLst>
              <p:ext uri="{D42A27DB-BD31-4B8C-83A1-F6EECF244321}">
                <p14:modId xmlns:p14="http://schemas.microsoft.com/office/powerpoint/2010/main" val="3910231813"/>
              </p:ext>
            </p:extLst>
          </p:nvPr>
        </p:nvGraphicFramePr>
        <p:xfrm>
          <a:off x="355002" y="296294"/>
          <a:ext cx="11629017" cy="4449789"/>
        </p:xfrm>
        <a:graphic>
          <a:graphicData uri="http://schemas.openxmlformats.org/drawingml/2006/table">
            <a:tbl>
              <a:tblPr firstRow="1" bandRow="1">
                <a:tableStyleId>{F5AB1C69-6EDB-4FF4-983F-18BD219EF322}</a:tableStyleId>
              </a:tblPr>
              <a:tblGrid>
                <a:gridCol w="11629017">
                  <a:extLst>
                    <a:ext uri="{9D8B030D-6E8A-4147-A177-3AD203B41FA5}">
                      <a16:colId xmlns:a16="http://schemas.microsoft.com/office/drawing/2014/main" val="85584465"/>
                    </a:ext>
                  </a:extLst>
                </a:gridCol>
              </a:tblGrid>
              <a:tr h="5718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bg1"/>
                          </a:solidFill>
                        </a:rPr>
                        <a:t>Reinvent 2: </a:t>
                      </a:r>
                      <a:r>
                        <a:rPr lang="en-GB" sz="1600" b="1" kern="1200" dirty="0">
                          <a:solidFill>
                            <a:schemeClr val="lt1"/>
                          </a:solidFill>
                          <a:effectLst/>
                          <a:latin typeface="+mn-lt"/>
                          <a:ea typeface="+mn-ea"/>
                          <a:cs typeface="+mn-cs"/>
                        </a:rPr>
                        <a:t>Value – adopting procurement models and approaches across the industry and clients to deliver better value and whole life performance</a:t>
                      </a:r>
                      <a:endParaRPr lang="en-GB" sz="1600" b="1" dirty="0">
                        <a:solidFill>
                          <a:schemeClr val="bg1"/>
                        </a:solidFill>
                      </a:endParaRPr>
                    </a:p>
                  </a:txBody>
                  <a:tcPr>
                    <a:solidFill>
                      <a:srgbClr val="92D050"/>
                    </a:solidFill>
                  </a:tcPr>
                </a:tc>
                <a:extLst>
                  <a:ext uri="{0D108BD9-81ED-4DB2-BD59-A6C34878D82A}">
                    <a16:rowId xmlns:a16="http://schemas.microsoft.com/office/drawing/2014/main" val="1124633369"/>
                  </a:ext>
                </a:extLst>
              </a:tr>
              <a:tr h="1294153">
                <a:tc>
                  <a:txBody>
                    <a:bodyPr/>
                    <a:lstStyle/>
                    <a:p>
                      <a:r>
                        <a:rPr lang="en-GB" sz="1600" b="1" kern="1200" dirty="0">
                          <a:solidFill>
                            <a:schemeClr val="dk1"/>
                          </a:solidFill>
                          <a:effectLst/>
                          <a:latin typeface="+mn-lt"/>
                          <a:ea typeface="+mn-ea"/>
                          <a:cs typeface="+mn-cs"/>
                        </a:rPr>
                        <a:t>Adopt procurement and delivery models focused on whole life performance of buildings and infrastructure, and ensuring these are efficient, safe, sustainable and can be adapted and improved.</a:t>
                      </a:r>
                    </a:p>
                    <a:p>
                      <a:r>
                        <a:rPr lang="en-GB" sz="1600" b="1" kern="1200" dirty="0">
                          <a:solidFill>
                            <a:schemeClr val="dk1"/>
                          </a:solidFill>
                          <a:effectLst/>
                          <a:latin typeface="+mn-lt"/>
                          <a:ea typeface="+mn-ea"/>
                          <a:cs typeface="+mn-cs"/>
                        </a:rPr>
                        <a:t>Improving the energy and heat performance of buildings is critical to responding to climate change and delivering a net zero carbon and climate change resilient economy by 2050. Accreditation schemes, and Energy Performance Certificates (EPCs) support improvements in the energy efficiency of the existing building stock, and encourage individuals to improve the energy efficiency of their homes.</a:t>
                      </a:r>
                    </a:p>
                  </a:txBody>
                  <a:tcPr/>
                </a:tc>
                <a:extLst>
                  <a:ext uri="{0D108BD9-81ED-4DB2-BD59-A6C34878D82A}">
                    <a16:rowId xmlns:a16="http://schemas.microsoft.com/office/drawing/2014/main" val="492440819"/>
                  </a:ext>
                </a:extLst>
              </a:tr>
              <a:tr h="2560029">
                <a:tc>
                  <a:txBody>
                    <a:bodyPr/>
                    <a:lstStyle/>
                    <a:p>
                      <a:pPr marL="0" lvl="0" indent="0">
                        <a:lnSpc>
                          <a:spcPct val="107000"/>
                        </a:lnSpc>
                        <a:spcAft>
                          <a:spcPts val="0"/>
                        </a:spcAft>
                        <a:buFont typeface="Symbol" panose="05050102010706020507" pitchFamily="18" charset="2"/>
                        <a:buNone/>
                      </a:pPr>
                      <a:r>
                        <a:rPr lang="en-GB" sz="16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Actions and Owners</a:t>
                      </a: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Accelerate the development and rollout of the Construction Innovation Hubs Value framework (including CLC procure for value) and industry business models work to embed it in projects from September 2020 (</a:t>
                      </a:r>
                      <a:r>
                        <a:rPr lang="en-GB" sz="16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HMG/Industry</a:t>
                      </a:r>
                      <a:r>
                        <a:rPr lang="en-GB"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Implement TIP and TIES approach to benchmarking (</a:t>
                      </a:r>
                      <a:r>
                        <a:rPr lang="en-GB" sz="16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HMG/Industry</a:t>
                      </a:r>
                      <a:r>
                        <a:rPr lang="en-GB"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Improve </a:t>
                      </a:r>
                      <a:r>
                        <a:rPr lang="en-GB" sz="16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energy efficiency</a:t>
                      </a:r>
                      <a:r>
                        <a:rPr lang="en-GB"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through ensuring a sufficient number of financially robust Accreditation Schemes, and an adequate number of assessors (</a:t>
                      </a:r>
                      <a:r>
                        <a:rPr lang="en-GB" sz="16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MHCLG</a:t>
                      </a:r>
                      <a:r>
                        <a:rPr lang="en-GB"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6000"/>
                        </a:lnSpc>
                        <a:spcAft>
                          <a:spcPts val="0"/>
                        </a:spcAft>
                        <a:buFont typeface="Symbol" panose="05050102010706020507" pitchFamily="18" charset="2"/>
                        <a:buChar char=""/>
                      </a:pP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Energy Efficiency </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 relaunch guidance on gov.uk around undertaking energy efficiency assessments, ensuring that a wide range of stakeholders are aware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MHCLG</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p>
                      <a:pPr marL="342900" lvl="0" indent="-342900">
                        <a:lnSpc>
                          <a:spcPct val="107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Consider feasibility of virtual assessments (</a:t>
                      </a:r>
                      <a:r>
                        <a:rPr lang="en-GB" sz="1600" b="1" dirty="0">
                          <a:solidFill>
                            <a:srgbClr val="000000"/>
                          </a:solidFill>
                          <a:effectLst/>
                          <a:latin typeface="Calibri" panose="020F0502020204030204" pitchFamily="34" charset="0"/>
                          <a:ea typeface="Calibri" panose="020F0502020204030204" pitchFamily="34" charset="0"/>
                          <a:cs typeface="Symbol" panose="05050102010706020507" pitchFamily="18" charset="2"/>
                        </a:rPr>
                        <a:t>MHCLG</a:t>
                      </a:r>
                      <a:r>
                        <a:rPr lang="en-GB" sz="160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a:t>
                      </a:r>
                      <a:endParaRPr lang="en-GB" sz="1600" dirty="0">
                        <a:effectLst/>
                        <a:latin typeface="Calibri" panose="020F0502020204030204" pitchFamily="34" charset="0"/>
                        <a:ea typeface="Calibri" panose="020F0502020204030204" pitchFamily="34" charset="0"/>
                        <a:cs typeface="Symbol" panose="05050102010706020507" pitchFamily="18" charset="2"/>
                      </a:endParaRPr>
                    </a:p>
                  </a:txBody>
                  <a:tcPr marL="68580" marR="68580" marT="0" marB="0"/>
                </a:tc>
                <a:extLst>
                  <a:ext uri="{0D108BD9-81ED-4DB2-BD59-A6C34878D82A}">
                    <a16:rowId xmlns:a16="http://schemas.microsoft.com/office/drawing/2014/main" val="589943689"/>
                  </a:ext>
                </a:extLst>
              </a:tr>
            </a:tbl>
          </a:graphicData>
        </a:graphic>
      </p:graphicFrame>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19</a:t>
            </a:fld>
            <a:endParaRPr lang="en-GB"/>
          </a:p>
        </p:txBody>
      </p:sp>
      <p:sp>
        <p:nvSpPr>
          <p:cNvPr id="14" name="Rectangle 13"/>
          <p:cNvSpPr/>
          <p:nvPr/>
        </p:nvSpPr>
        <p:spPr>
          <a:xfrm>
            <a:off x="355002" y="4727476"/>
            <a:ext cx="11629017" cy="1077218"/>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355002" y="4708938"/>
            <a:ext cx="11629017" cy="1077218"/>
          </a:xfrm>
          <a:prstGeom prst="rect">
            <a:avLst/>
          </a:prstGeom>
          <a:noFill/>
        </p:spPr>
        <p:txBody>
          <a:bodyPr wrap="square" rtlCol="0">
            <a:spAutoFit/>
          </a:bodyPr>
          <a:lstStyle/>
          <a:p>
            <a:r>
              <a:rPr lang="en-GB" sz="1600" b="1" dirty="0"/>
              <a:t>Outcomes &amp; Benefits</a:t>
            </a:r>
          </a:p>
          <a:p>
            <a:pPr marL="285750" indent="-285750">
              <a:buFont typeface="Arial" panose="020B0604020202020204" pitchFamily="34" charset="0"/>
              <a:buChar char="•"/>
            </a:pPr>
            <a:r>
              <a:rPr lang="en-GB" sz="1600" b="1" dirty="0"/>
              <a:t>New procurement models will support the delivery of built assets that perform better over their life cycle, including delivering greater energy efficiency.</a:t>
            </a:r>
          </a:p>
          <a:p>
            <a:pPr marL="285750" indent="-285750">
              <a:buFont typeface="Arial" panose="020B0604020202020204" pitchFamily="34" charset="0"/>
              <a:buChar char="•"/>
            </a:pPr>
            <a:r>
              <a:rPr lang="en-GB" sz="1600" b="1" dirty="0"/>
              <a:t>Improving the energy efficiency of existing buildings will make a significant contribution to achieving net zero by 2050.   </a:t>
            </a:r>
          </a:p>
        </p:txBody>
      </p:sp>
    </p:spTree>
    <p:extLst>
      <p:ext uri="{BB962C8B-B14F-4D97-AF65-F5344CB8AC3E}">
        <p14:creationId xmlns:p14="http://schemas.microsoft.com/office/powerpoint/2010/main" val="2173473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919536" y="1087789"/>
            <a:ext cx="8424936" cy="646331"/>
          </a:xfrm>
          <a:prstGeom prst="rect">
            <a:avLst/>
          </a:prstGeom>
          <a:noFill/>
        </p:spPr>
        <p:txBody>
          <a:bodyPr wrap="square" rtlCol="0">
            <a:spAutoFit/>
          </a:bodyPr>
          <a:lstStyle/>
          <a:p>
            <a:endParaRPr lang="en-GB" dirty="0"/>
          </a:p>
          <a:p>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1" y="5799489"/>
            <a:ext cx="11629017" cy="921986"/>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graphicFrame>
        <p:nvGraphicFramePr>
          <p:cNvPr id="12" name="Table 11">
            <a:extLst>
              <a:ext uri="{FF2B5EF4-FFF2-40B4-BE49-F238E27FC236}">
                <a16:creationId xmlns:a16="http://schemas.microsoft.com/office/drawing/2014/main" id="{4B0383DC-C9BF-4987-AFB2-E6FBC2C964A1}"/>
              </a:ext>
            </a:extLst>
          </p:cNvPr>
          <p:cNvGraphicFramePr>
            <a:graphicFrameLocks noGrp="1"/>
          </p:cNvGraphicFramePr>
          <p:nvPr>
            <p:extLst>
              <p:ext uri="{D42A27DB-BD31-4B8C-83A1-F6EECF244321}">
                <p14:modId xmlns:p14="http://schemas.microsoft.com/office/powerpoint/2010/main" val="1886828533"/>
              </p:ext>
            </p:extLst>
          </p:nvPr>
        </p:nvGraphicFramePr>
        <p:xfrm>
          <a:off x="355002" y="479007"/>
          <a:ext cx="11629017" cy="4308777"/>
        </p:xfrm>
        <a:graphic>
          <a:graphicData uri="http://schemas.openxmlformats.org/drawingml/2006/table">
            <a:tbl>
              <a:tblPr firstRow="1" bandRow="1">
                <a:tableStyleId>{F5AB1C69-6EDB-4FF4-983F-18BD219EF322}</a:tableStyleId>
              </a:tblPr>
              <a:tblGrid>
                <a:gridCol w="11629017">
                  <a:extLst>
                    <a:ext uri="{9D8B030D-6E8A-4147-A177-3AD203B41FA5}">
                      <a16:colId xmlns:a16="http://schemas.microsoft.com/office/drawing/2014/main" val="85584465"/>
                    </a:ext>
                  </a:extLst>
                </a:gridCol>
              </a:tblGrid>
              <a:tr h="4476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Reinvent 3: </a:t>
                      </a:r>
                      <a:r>
                        <a:rPr lang="en-GB" sz="1400" b="1" kern="1200" dirty="0">
                          <a:solidFill>
                            <a:schemeClr val="lt1"/>
                          </a:solidFill>
                          <a:effectLst/>
                          <a:latin typeface="+mn-lt"/>
                          <a:ea typeface="+mn-ea"/>
                          <a:cs typeface="+mn-cs"/>
                        </a:rPr>
                        <a:t>Partnership – build stronger partnerships between the industry and its clients, supply chain firms and invest in upskilling the workforce</a:t>
                      </a:r>
                      <a:endParaRPr lang="en-GB" sz="1400" b="1" dirty="0">
                        <a:solidFill>
                          <a:schemeClr val="bg1"/>
                        </a:solidFill>
                      </a:endParaRPr>
                    </a:p>
                  </a:txBody>
                  <a:tcPr>
                    <a:solidFill>
                      <a:srgbClr val="92D050"/>
                    </a:solidFill>
                  </a:tcPr>
                </a:tc>
                <a:extLst>
                  <a:ext uri="{0D108BD9-81ED-4DB2-BD59-A6C34878D82A}">
                    <a16:rowId xmlns:a16="http://schemas.microsoft.com/office/drawing/2014/main" val="1124633369"/>
                  </a:ext>
                </a:extLst>
              </a:tr>
              <a:tr h="9959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mn-lt"/>
                          <a:ea typeface="+mn-ea"/>
                          <a:cs typeface="+mn-cs"/>
                        </a:rPr>
                        <a:t>Embed more collaborative and less adversarial partnership working between the industry and its clients, building on initiatives such as Project 13, alliancing models and those undertaken by Homes England and Highways England. Long term partnerships will enable the industry to invest more in skills and technologies that will improve performance and ensure building safety – creating a positive cycle within the industry.</a:t>
                      </a:r>
                      <a:endParaRPr lang="en-GB" sz="1400" b="1" dirty="0">
                        <a:solidFill>
                          <a:schemeClr val="tx1"/>
                        </a:solidFill>
                      </a:endParaRPr>
                    </a:p>
                  </a:txBody>
                  <a:tcPr/>
                </a:tc>
                <a:extLst>
                  <a:ext uri="{0D108BD9-81ED-4DB2-BD59-A6C34878D82A}">
                    <a16:rowId xmlns:a16="http://schemas.microsoft.com/office/drawing/2014/main" val="492440819"/>
                  </a:ext>
                </a:extLst>
              </a:tr>
              <a:tr h="2793507">
                <a:tc>
                  <a:txBody>
                    <a:bodyPr/>
                    <a:lstStyle/>
                    <a:p>
                      <a:r>
                        <a:rPr lang="en-GB" sz="1400" b="1" dirty="0">
                          <a:solidFill>
                            <a:schemeClr val="tx1"/>
                          </a:solidFill>
                        </a:rPr>
                        <a:t>Actions and Owners</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Increase the adoption of more </a:t>
                      </a:r>
                      <a:r>
                        <a:rPr lang="en-GB" sz="1400" b="1" kern="1200" dirty="0">
                          <a:solidFill>
                            <a:schemeClr val="dk1"/>
                          </a:solidFill>
                          <a:effectLst/>
                          <a:latin typeface="+mn-lt"/>
                          <a:ea typeface="+mn-ea"/>
                          <a:cs typeface="+mn-cs"/>
                        </a:rPr>
                        <a:t>collaborative forms of working </a:t>
                      </a:r>
                      <a:r>
                        <a:rPr lang="en-GB" sz="1400" kern="1200" dirty="0">
                          <a:solidFill>
                            <a:schemeClr val="dk1"/>
                          </a:solidFill>
                          <a:effectLst/>
                          <a:latin typeface="+mn-lt"/>
                          <a:ea typeface="+mn-ea"/>
                          <a:cs typeface="+mn-cs"/>
                        </a:rPr>
                        <a:t>in relation to major projects and programmes, and promote the use of more collaborative contractual structures and approaches e.g. Alliancing, Project 13 (</a:t>
                      </a:r>
                      <a:r>
                        <a:rPr lang="en-GB" sz="1400" b="1" kern="1200" dirty="0">
                          <a:solidFill>
                            <a:schemeClr val="dk1"/>
                          </a:solidFill>
                          <a:effectLst/>
                          <a:latin typeface="+mn-lt"/>
                          <a:ea typeface="+mn-ea"/>
                          <a:cs typeface="+mn-cs"/>
                        </a:rPr>
                        <a:t>HMG/Industry</a:t>
                      </a:r>
                      <a:r>
                        <a:rPr lang="en-GB" sz="1400" kern="1200" dirty="0">
                          <a:solidFill>
                            <a:schemeClr val="dk1"/>
                          </a:solidFill>
                          <a:effectLst/>
                          <a:latin typeface="+mn-lt"/>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Provide guidance to industry on </a:t>
                      </a:r>
                      <a:r>
                        <a:rPr lang="en-GB" sz="14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collaborative procurement models </a:t>
                      </a:r>
                      <a:r>
                        <a:rPr lang="en-GB"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and how to procure to meet the requirements of the new building safety regime </a:t>
                      </a:r>
                      <a:r>
                        <a:rPr lang="en-GB" sz="14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(MHCLG).</a:t>
                      </a:r>
                      <a:r>
                        <a:rPr lang="en-GB" sz="1400" dirty="0">
                          <a:solidFill>
                            <a:srgbClr val="000000"/>
                          </a:solidFill>
                          <a:effectLst/>
                          <a:latin typeface="Times New Roman" panose="02020603050405020304" pitchFamily="18" charset="0"/>
                          <a:ea typeface="Calibri" panose="020F0502020204030204" pitchFamily="34" charset="0"/>
                          <a:cs typeface="Symbol" panose="05050102010706020507" pitchFamily="18" charset="2"/>
                        </a:rPr>
                        <a:t> </a:t>
                      </a:r>
                      <a:endParaRPr lang="en-GB" sz="1400" kern="1200" dirty="0">
                        <a:solidFill>
                          <a:schemeClr val="dk1"/>
                        </a:solidFill>
                        <a:effectLst/>
                        <a:latin typeface="+mn-lt"/>
                        <a:ea typeface="+mn-ea"/>
                        <a:cs typeface="+mn-cs"/>
                      </a:endParaRP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Embed and share building safety best practice in relation to High Risk Residential Buildings (HRRBs) across the construction sector, and empower industry to hold itself to account (</a:t>
                      </a:r>
                      <a:r>
                        <a:rPr lang="en-GB" sz="1400" b="1" kern="1200" dirty="0">
                          <a:solidFill>
                            <a:schemeClr val="dk1"/>
                          </a:solidFill>
                          <a:effectLst/>
                          <a:latin typeface="+mn-lt"/>
                          <a:ea typeface="+mn-ea"/>
                          <a:cs typeface="+mn-cs"/>
                        </a:rPr>
                        <a:t>MHCLG/Industry</a:t>
                      </a:r>
                      <a:r>
                        <a:rPr lang="en-GB" sz="1400" kern="1200" dirty="0">
                          <a:solidFill>
                            <a:schemeClr val="dk1"/>
                          </a:solidFill>
                          <a:effectLst/>
                          <a:latin typeface="+mn-lt"/>
                          <a:ea typeface="+mn-ea"/>
                          <a:cs typeface="+mn-cs"/>
                        </a:rPr>
                        <a:t>). </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Modernise training and qualifications system for construction to ensure that this is fit for purpose, and will support the delivery of the skills that the industry will need in future such as those related to the delivery of net zero carbon, and the multi-skilling of the construction workforce to increase flexibility and adaptability (</a:t>
                      </a:r>
                      <a:r>
                        <a:rPr lang="en-GB" sz="1400" b="1" kern="1200" dirty="0">
                          <a:solidFill>
                            <a:schemeClr val="dk1"/>
                          </a:solidFill>
                          <a:effectLst/>
                          <a:latin typeface="+mn-lt"/>
                          <a:ea typeface="+mn-ea"/>
                          <a:cs typeface="+mn-cs"/>
                        </a:rPr>
                        <a:t>CITB</a:t>
                      </a:r>
                      <a:r>
                        <a:rPr lang="en-GB" sz="1400" kern="1200" dirty="0">
                          <a:solidFill>
                            <a:schemeClr val="dk1"/>
                          </a:solidFill>
                          <a:effectLst/>
                          <a:latin typeface="+mn-lt"/>
                          <a:ea typeface="+mn-ea"/>
                          <a:cs typeface="+mn-cs"/>
                        </a:rPr>
                        <a:t>).</a:t>
                      </a:r>
                    </a:p>
                    <a:p>
                      <a:pPr marL="285750" lvl="0" indent="-285750">
                        <a:buFont typeface="Arial" panose="020B0604020202020204" pitchFamily="34" charset="0"/>
                        <a:buChar char="•"/>
                      </a:pPr>
                      <a:r>
                        <a:rPr lang="en-GB" sz="1400" kern="1200" dirty="0">
                          <a:solidFill>
                            <a:schemeClr val="dk1"/>
                          </a:solidFill>
                          <a:effectLst/>
                          <a:latin typeface="+mn-lt"/>
                          <a:ea typeface="+mn-ea"/>
                          <a:cs typeface="+mn-cs"/>
                        </a:rPr>
                        <a:t>Embed an industry-wide approach to occupational health and safety, and promote better mental health amongst the construction workforce (</a:t>
                      </a:r>
                      <a:r>
                        <a:rPr lang="en-GB" sz="1400" b="1" kern="1200" dirty="0">
                          <a:solidFill>
                            <a:schemeClr val="dk1"/>
                          </a:solidFill>
                          <a:effectLst/>
                          <a:latin typeface="+mn-lt"/>
                          <a:ea typeface="+mn-ea"/>
                          <a:cs typeface="+mn-cs"/>
                        </a:rPr>
                        <a:t>CLC/HSE/CONIAC</a:t>
                      </a:r>
                      <a:r>
                        <a:rPr lang="en-GB" sz="1400" kern="1200" dirty="0">
                          <a:solidFill>
                            <a:schemeClr val="dk1"/>
                          </a:solidFill>
                          <a:effectLst/>
                          <a:latin typeface="+mn-lt"/>
                          <a:ea typeface="+mn-ea"/>
                          <a:cs typeface="+mn-cs"/>
                        </a:rPr>
                        <a:t>).</a:t>
                      </a:r>
                    </a:p>
                    <a:p>
                      <a:endParaRPr lang="en-GB" sz="1400" b="1" dirty="0">
                        <a:solidFill>
                          <a:schemeClr val="tx1"/>
                        </a:solidFill>
                      </a:endParaRPr>
                    </a:p>
                  </a:txBody>
                  <a:tcPr/>
                </a:tc>
                <a:extLst>
                  <a:ext uri="{0D108BD9-81ED-4DB2-BD59-A6C34878D82A}">
                    <a16:rowId xmlns:a16="http://schemas.microsoft.com/office/drawing/2014/main" val="589943689"/>
                  </a:ext>
                </a:extLst>
              </a:tr>
            </a:tbl>
          </a:graphicData>
        </a:graphic>
      </p:graphicFrame>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20</a:t>
            </a:fld>
            <a:endParaRPr lang="en-GB"/>
          </a:p>
        </p:txBody>
      </p:sp>
      <p:sp>
        <p:nvSpPr>
          <p:cNvPr id="14" name="Rectangle 13"/>
          <p:cNvSpPr/>
          <p:nvPr/>
        </p:nvSpPr>
        <p:spPr>
          <a:xfrm>
            <a:off x="355002" y="4716172"/>
            <a:ext cx="11629017" cy="1092415"/>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355002" y="4659444"/>
            <a:ext cx="11629017" cy="1169551"/>
          </a:xfrm>
          <a:prstGeom prst="rect">
            <a:avLst/>
          </a:prstGeom>
          <a:noFill/>
        </p:spPr>
        <p:txBody>
          <a:bodyPr wrap="square" rtlCol="0">
            <a:spAutoFit/>
          </a:bodyPr>
          <a:lstStyle/>
          <a:p>
            <a:r>
              <a:rPr lang="en-GB" sz="1400" b="1" dirty="0"/>
              <a:t>Outcomes &amp; Benefits</a:t>
            </a:r>
          </a:p>
          <a:p>
            <a:pPr marL="285750" indent="-285750">
              <a:buFont typeface="Arial" panose="020B0604020202020204" pitchFamily="34" charset="0"/>
              <a:buChar char="•"/>
            </a:pPr>
            <a:r>
              <a:rPr lang="en-GB" sz="1400" b="1" dirty="0"/>
              <a:t>Increased collaboration is proven to deliver benefits to the industry and its clients, and enable the more efficient delivery of projects.</a:t>
            </a:r>
          </a:p>
          <a:p>
            <a:pPr marL="285750" indent="-285750">
              <a:buFont typeface="Arial" panose="020B0604020202020204" pitchFamily="34" charset="0"/>
              <a:buChar char="•"/>
            </a:pPr>
            <a:r>
              <a:rPr lang="en-GB" sz="1400" b="1" dirty="0"/>
              <a:t>Government and industry need to work together to deliver the new framework to ensure the safety of residential buildings, and ensure this is adopted across the sector. </a:t>
            </a:r>
          </a:p>
          <a:p>
            <a:pPr marL="285750" indent="-285750">
              <a:buFont typeface="Arial" panose="020B0604020202020204" pitchFamily="34" charset="0"/>
              <a:buChar char="•"/>
            </a:pPr>
            <a:r>
              <a:rPr lang="en-GB" sz="1400" b="1" dirty="0"/>
              <a:t>Greater investment in skills and avoiding the loss of potential employees to the sector, and wasted investment in training workers. </a:t>
            </a:r>
          </a:p>
        </p:txBody>
      </p:sp>
    </p:spTree>
    <p:extLst>
      <p:ext uri="{BB962C8B-B14F-4D97-AF65-F5344CB8AC3E}">
        <p14:creationId xmlns:p14="http://schemas.microsoft.com/office/powerpoint/2010/main" val="11245760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20" name="Subtitle 2"/>
          <p:cNvSpPr txBox="1">
            <a:spLocks/>
          </p:cNvSpPr>
          <p:nvPr/>
        </p:nvSpPr>
        <p:spPr>
          <a:xfrm>
            <a:off x="1775520" y="6311858"/>
            <a:ext cx="5410200" cy="303671"/>
          </a:xfrm>
          <a:prstGeom prst="rect">
            <a:avLst/>
          </a:prstGeom>
        </p:spPr>
        <p:txBody>
          <a:bodyPr vert="horz" lIns="68580" tIns="34290" rIns="68580" bIns="3429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baseline="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dirty="0">
                <a:solidFill>
                  <a:schemeClr val="bg1"/>
                </a:solidFill>
                <a:latin typeface="Arial" panose="020B0604020202020204" pitchFamily="34" charset="0"/>
                <a:cs typeface="Arial" panose="020B0604020202020204" pitchFamily="34" charset="0"/>
              </a:rPr>
              <a:t>Retention Payments in the Construction Industry Consultation </a:t>
            </a:r>
            <a:endParaRPr lang="en-GB" sz="1200"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311931" y="3429000"/>
            <a:ext cx="11629017" cy="1477328"/>
          </a:xfrm>
          <a:prstGeom prst="rect">
            <a:avLst/>
          </a:prstGeom>
          <a:noFill/>
        </p:spPr>
        <p:txBody>
          <a:bodyPr wrap="square" rtlCol="0">
            <a:spAutoFit/>
          </a:bodyPr>
          <a:lstStyle/>
          <a:p>
            <a:pPr lvl="0"/>
            <a:endParaRPr lang="en-GB" dirty="0"/>
          </a:p>
          <a:p>
            <a:pPr lvl="0"/>
            <a:endParaRPr lang="en-GB" dirty="0"/>
          </a:p>
          <a:p>
            <a:pPr marL="285750" lvl="0" indent="-285750">
              <a:buFont typeface="Arial" panose="020B0604020202020204" pitchFamily="34" charset="0"/>
              <a:buChar char="•"/>
            </a:pPr>
            <a:r>
              <a:rPr lang="en-GB" dirty="0"/>
              <a:t>Establish PMO Function to oversee implementation of Recovery Plan and future work.</a:t>
            </a:r>
          </a:p>
          <a:p>
            <a:pPr lvl="0"/>
            <a:endParaRPr lang="en-GB" dirty="0"/>
          </a:p>
          <a:p>
            <a:pPr lvl="0"/>
            <a:endParaRPr lang="en-GB" dirty="0"/>
          </a:p>
        </p:txBody>
      </p:sp>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0" y="5878336"/>
            <a:ext cx="11629017" cy="865570"/>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355001" y="478866"/>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Next Steps and Actions</a:t>
            </a:r>
            <a:endParaRPr lang="en-GB" sz="2800" b="1" dirty="0">
              <a:solidFill>
                <a:schemeClr val="accent2"/>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21</a:t>
            </a:fld>
            <a:endParaRPr lang="en-GB"/>
          </a:p>
        </p:txBody>
      </p:sp>
      <p:graphicFrame>
        <p:nvGraphicFramePr>
          <p:cNvPr id="5" name="Table 5">
            <a:extLst>
              <a:ext uri="{FF2B5EF4-FFF2-40B4-BE49-F238E27FC236}">
                <a16:creationId xmlns:a16="http://schemas.microsoft.com/office/drawing/2014/main" id="{5ACF62A2-E26D-4366-90BD-00F592844896}"/>
              </a:ext>
            </a:extLst>
          </p:cNvPr>
          <p:cNvGraphicFramePr>
            <a:graphicFrameLocks noGrp="1"/>
          </p:cNvGraphicFramePr>
          <p:nvPr>
            <p:extLst>
              <p:ext uri="{D42A27DB-BD31-4B8C-83A1-F6EECF244321}">
                <p14:modId xmlns:p14="http://schemas.microsoft.com/office/powerpoint/2010/main" val="3083584184"/>
              </p:ext>
            </p:extLst>
          </p:nvPr>
        </p:nvGraphicFramePr>
        <p:xfrm>
          <a:off x="355000" y="1088400"/>
          <a:ext cx="11629017" cy="4789934"/>
        </p:xfrm>
        <a:graphic>
          <a:graphicData uri="http://schemas.openxmlformats.org/drawingml/2006/table">
            <a:tbl>
              <a:tblPr firstRow="1" bandRow="1">
                <a:tableStyleId>{5C22544A-7EE6-4342-B048-85BDC9FD1C3A}</a:tableStyleId>
              </a:tblPr>
              <a:tblGrid>
                <a:gridCol w="10407075">
                  <a:extLst>
                    <a:ext uri="{9D8B030D-6E8A-4147-A177-3AD203B41FA5}">
                      <a16:colId xmlns:a16="http://schemas.microsoft.com/office/drawing/2014/main" val="889546905"/>
                    </a:ext>
                  </a:extLst>
                </a:gridCol>
                <a:gridCol w="1221942">
                  <a:extLst>
                    <a:ext uri="{9D8B030D-6E8A-4147-A177-3AD203B41FA5}">
                      <a16:colId xmlns:a16="http://schemas.microsoft.com/office/drawing/2014/main" val="3223530151"/>
                    </a:ext>
                  </a:extLst>
                </a:gridCol>
              </a:tblGrid>
              <a:tr h="388945">
                <a:tc>
                  <a:txBody>
                    <a:bodyPr/>
                    <a:lstStyle/>
                    <a:p>
                      <a:r>
                        <a:rPr lang="en-GB" dirty="0"/>
                        <a:t>Action </a:t>
                      </a:r>
                    </a:p>
                  </a:txBody>
                  <a:tcPr/>
                </a:tc>
                <a:tc>
                  <a:txBody>
                    <a:bodyPr/>
                    <a:lstStyle/>
                    <a:p>
                      <a:r>
                        <a:rPr lang="en-GB" dirty="0"/>
                        <a:t>Timing</a:t>
                      </a:r>
                    </a:p>
                  </a:txBody>
                  <a:tcPr/>
                </a:tc>
                <a:extLst>
                  <a:ext uri="{0D108BD9-81ED-4DB2-BD59-A6C34878D82A}">
                    <a16:rowId xmlns:a16="http://schemas.microsoft.com/office/drawing/2014/main" val="1881068132"/>
                  </a:ext>
                </a:extLst>
              </a:tr>
              <a:tr h="6806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Publish Industry Recovery Plan.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tc>
                  <a:txBody>
                    <a:bodyPr/>
                    <a:lstStyle/>
                    <a:p>
                      <a:r>
                        <a:rPr lang="en-GB" dirty="0"/>
                        <a:t>1 June</a:t>
                      </a:r>
                    </a:p>
                  </a:txBody>
                  <a:tcPr/>
                </a:tc>
                <a:extLst>
                  <a:ext uri="{0D108BD9-81ED-4DB2-BD59-A6C34878D82A}">
                    <a16:rowId xmlns:a16="http://schemas.microsoft.com/office/drawing/2014/main" val="2734800201"/>
                  </a:ext>
                </a:extLst>
              </a:tr>
              <a:tr h="2722617">
                <a:tc>
                  <a:txBody>
                    <a:bodyPr/>
                    <a:lstStyle/>
                    <a:p>
                      <a:pPr marL="0" lvl="0" indent="0">
                        <a:buFont typeface="Arial" panose="020B0604020202020204" pitchFamily="34" charset="0"/>
                        <a:buNone/>
                      </a:pPr>
                      <a:r>
                        <a:rPr lang="en-GB" dirty="0"/>
                        <a:t>Establish 4 Sectoral Working Groups for infrastructure, housing, RMI and social infrastructure and  construction. Guidelines for Working Groups: </a:t>
                      </a:r>
                    </a:p>
                    <a:p>
                      <a:pPr marL="717550" lvl="0" indent="-452438">
                        <a:buFont typeface="Courier New" panose="02070309020205020404" pitchFamily="49" charset="0"/>
                        <a:buChar char="o"/>
                      </a:pPr>
                      <a:r>
                        <a:rPr lang="en-GB" dirty="0"/>
                        <a:t>industry-wide requirements emerging from Working Groups are developed as an overall CLC-convened request;</a:t>
                      </a:r>
                    </a:p>
                    <a:p>
                      <a:pPr marL="717550" lvl="0" indent="-452438">
                        <a:buFont typeface="Courier New" panose="02070309020205020404" pitchFamily="49" charset="0"/>
                        <a:buChar char="o"/>
                      </a:pPr>
                      <a:r>
                        <a:rPr lang="en-GB" dirty="0"/>
                        <a:t>requests for funding/support are balanced with delivery/performance commitments;</a:t>
                      </a:r>
                    </a:p>
                    <a:p>
                      <a:pPr marL="717550" lvl="0" indent="-452438">
                        <a:buFont typeface="Courier New" panose="02070309020205020404" pitchFamily="49" charset="0"/>
                        <a:buChar char="o"/>
                      </a:pPr>
                      <a:r>
                        <a:rPr lang="en-GB" dirty="0"/>
                        <a:t>requests requiring funding/finance are backed by an evidence-based business/benefits case; and </a:t>
                      </a:r>
                    </a:p>
                    <a:p>
                      <a:pPr marL="717550" lvl="0" indent="-452438">
                        <a:buFont typeface="Courier New" panose="02070309020205020404" pitchFamily="49" charset="0"/>
                        <a:buChar char="o"/>
                      </a:pPr>
                      <a:r>
                        <a:rPr lang="en-GB" dirty="0"/>
                        <a:t>proposals are consistent with the wider principles of the Recovery Plan (strategic objectives, behaviours, industry modernisation etc). </a:t>
                      </a:r>
                    </a:p>
                    <a:p>
                      <a:pPr marL="0" lvl="0" indent="0">
                        <a:buFont typeface="Arial" panose="020B0604020202020204" pitchFamily="34" charset="0"/>
                        <a:buNone/>
                      </a:pPr>
                      <a:endParaRPr lang="en-GB" dirty="0"/>
                    </a:p>
                  </a:txBody>
                  <a:tcPr/>
                </a:tc>
                <a:tc>
                  <a:txBody>
                    <a:bodyPr/>
                    <a:lstStyle/>
                    <a:p>
                      <a:r>
                        <a:rPr lang="en-GB" dirty="0"/>
                        <a:t>15 June</a:t>
                      </a:r>
                    </a:p>
                  </a:txBody>
                  <a:tcPr/>
                </a:tc>
                <a:extLst>
                  <a:ext uri="{0D108BD9-81ED-4DB2-BD59-A6C34878D82A}">
                    <a16:rowId xmlns:a16="http://schemas.microsoft.com/office/drawing/2014/main" val="3015009849"/>
                  </a:ext>
                </a:extLst>
              </a:tr>
              <a:tr h="608773">
                <a:tc>
                  <a:txBody>
                    <a:bodyPr/>
                    <a:lstStyle/>
                    <a:p>
                      <a:pPr marL="0" lvl="0" indent="0">
                        <a:buFont typeface="Arial" panose="020B0604020202020204" pitchFamily="34" charset="0"/>
                        <a:buNone/>
                      </a:pPr>
                      <a:r>
                        <a:rPr lang="en-GB" dirty="0"/>
                        <a:t>Revise CLC structure and operations to oversee the implementation of the IRP</a:t>
                      </a:r>
                    </a:p>
                  </a:txBody>
                  <a:tcPr/>
                </a:tc>
                <a:tc>
                  <a:txBody>
                    <a:bodyPr/>
                    <a:lstStyle/>
                    <a:p>
                      <a:r>
                        <a:rPr lang="en-GB" dirty="0"/>
                        <a:t>1 July</a:t>
                      </a:r>
                    </a:p>
                  </a:txBody>
                  <a:tcPr/>
                </a:tc>
                <a:extLst>
                  <a:ext uri="{0D108BD9-81ED-4DB2-BD59-A6C34878D82A}">
                    <a16:rowId xmlns:a16="http://schemas.microsoft.com/office/drawing/2014/main" val="3164028878"/>
                  </a:ext>
                </a:extLst>
              </a:tr>
              <a:tr h="3889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Review and adapt IRP after Restart Phase</a:t>
                      </a:r>
                    </a:p>
                  </a:txBody>
                  <a:tcPr/>
                </a:tc>
                <a:tc>
                  <a:txBody>
                    <a:bodyPr/>
                    <a:lstStyle/>
                    <a:p>
                      <a:r>
                        <a:rPr lang="en-GB" dirty="0"/>
                        <a:t>1 Sept</a:t>
                      </a:r>
                    </a:p>
                  </a:txBody>
                  <a:tcPr/>
                </a:tc>
                <a:extLst>
                  <a:ext uri="{0D108BD9-81ED-4DB2-BD59-A6C34878D82A}">
                    <a16:rowId xmlns:a16="http://schemas.microsoft.com/office/drawing/2014/main" val="1485320699"/>
                  </a:ext>
                </a:extLst>
              </a:tr>
            </a:tbl>
          </a:graphicData>
        </a:graphic>
      </p:graphicFrame>
    </p:spTree>
    <p:extLst>
      <p:ext uri="{BB962C8B-B14F-4D97-AF65-F5344CB8AC3E}">
        <p14:creationId xmlns:p14="http://schemas.microsoft.com/office/powerpoint/2010/main" val="2981932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4223" y="5368295"/>
            <a:ext cx="918102" cy="487619"/>
          </a:xfrm>
          <a:prstGeom prst="rect">
            <a:avLst/>
          </a:prstGeom>
        </p:spPr>
      </p:pic>
      <p:pic>
        <p:nvPicPr>
          <p:cNvPr id="19" name="Picture 18" descr="Department for Business, Energy and Industrial Strategy crest" title="Department for Business, Energy and Industrial Strateg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3910" y="6108198"/>
            <a:ext cx="1196930" cy="635708"/>
          </a:xfrm>
          <a:prstGeom prst="rect">
            <a:avLst/>
          </a:prstGeom>
        </p:spPr>
      </p:pic>
      <p:sp>
        <p:nvSpPr>
          <p:cNvPr id="10" name="Footer Placeholder 1">
            <a:extLst>
              <a:ext uri="{FF2B5EF4-FFF2-40B4-BE49-F238E27FC236}">
                <a16:creationId xmlns:a16="http://schemas.microsoft.com/office/drawing/2014/main" id="{7BDEAC08-7653-4D3F-85CE-FAA1961AB593}"/>
              </a:ext>
            </a:extLst>
          </p:cNvPr>
          <p:cNvSpPr txBox="1">
            <a:spLocks/>
          </p:cNvSpPr>
          <p:nvPr/>
        </p:nvSpPr>
        <p:spPr>
          <a:xfrm>
            <a:off x="355002" y="6081636"/>
            <a:ext cx="11629017" cy="617409"/>
          </a:xfrm>
          <a:prstGeom prst="rect">
            <a:avLst/>
          </a:prstGeom>
          <a:solidFill>
            <a:srgbClr val="002060"/>
          </a:solidFill>
        </p:spPr>
        <p:txBody>
          <a:bodyPr vert="horz" lIns="91440" tIns="45720" rIns="91440" bIns="45720" rtlCol="0" anchor="ctr"/>
          <a:lstStyle>
            <a:defPPr>
              <a:defRPr lang="en-US"/>
            </a:defPPr>
            <a:lvl1pPr marL="0" algn="ct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GB" dirty="0"/>
          </a:p>
        </p:txBody>
      </p:sp>
      <p:sp>
        <p:nvSpPr>
          <p:cNvPr id="15" name="Rectangle 14">
            <a:extLst>
              <a:ext uri="{FF2B5EF4-FFF2-40B4-BE49-F238E27FC236}">
                <a16:creationId xmlns:a16="http://schemas.microsoft.com/office/drawing/2014/main" id="{18C1E0FF-ED0A-42AF-BABC-90D60642D85F}"/>
              </a:ext>
            </a:extLst>
          </p:cNvPr>
          <p:cNvSpPr/>
          <p:nvPr/>
        </p:nvSpPr>
        <p:spPr>
          <a:xfrm>
            <a:off x="246035" y="192187"/>
            <a:ext cx="9256208" cy="523220"/>
          </a:xfrm>
          <a:prstGeom prst="rect">
            <a:avLst/>
          </a:prstGeom>
        </p:spPr>
        <p:txBody>
          <a:bodyPr wrap="square">
            <a:spAutoFit/>
          </a:bodyPr>
          <a:lstStyle/>
          <a:p>
            <a:r>
              <a:rPr lang="en-GB" sz="2800" b="1" dirty="0">
                <a:solidFill>
                  <a:schemeClr val="tx2"/>
                </a:solidFill>
                <a:latin typeface="Arial" panose="020B0604020202020204" pitchFamily="34" charset="0"/>
                <a:cs typeface="Arial" panose="020B0604020202020204" pitchFamily="34" charset="0"/>
              </a:rPr>
              <a:t>Industry Working Groups</a:t>
            </a:r>
            <a:endParaRPr lang="en-GB" sz="2800" b="1" dirty="0">
              <a:solidFill>
                <a:schemeClr val="accent2"/>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76264D7F-1EC4-4E42-85B6-36BA0E4BECE1}"/>
              </a:ext>
            </a:extLst>
          </p:cNvPr>
          <p:cNvSpPr>
            <a:spLocks noGrp="1"/>
          </p:cNvSpPr>
          <p:nvPr>
            <p:ph type="sldNum" sz="quarter" idx="12"/>
          </p:nvPr>
        </p:nvSpPr>
        <p:spPr/>
        <p:txBody>
          <a:bodyPr/>
          <a:lstStyle/>
          <a:p>
            <a:fld id="{9F6E8737-08B6-4E2A-BB86-BC8B5A743819}" type="slidenum">
              <a:rPr lang="en-GB" smtClean="0"/>
              <a:t>22</a:t>
            </a:fld>
            <a:endParaRPr lang="en-GB"/>
          </a:p>
        </p:txBody>
      </p:sp>
      <p:graphicFrame>
        <p:nvGraphicFramePr>
          <p:cNvPr id="11" name="Table 10">
            <a:extLst>
              <a:ext uri="{FF2B5EF4-FFF2-40B4-BE49-F238E27FC236}">
                <a16:creationId xmlns:a16="http://schemas.microsoft.com/office/drawing/2014/main" id="{CA98492B-CA7F-4BFD-9408-76290F73EDE8}"/>
              </a:ext>
            </a:extLst>
          </p:cNvPr>
          <p:cNvGraphicFramePr>
            <a:graphicFrameLocks noGrp="1"/>
          </p:cNvGraphicFramePr>
          <p:nvPr>
            <p:extLst>
              <p:ext uri="{D42A27DB-BD31-4B8C-83A1-F6EECF244321}">
                <p14:modId xmlns:p14="http://schemas.microsoft.com/office/powerpoint/2010/main" val="1952162944"/>
              </p:ext>
            </p:extLst>
          </p:nvPr>
        </p:nvGraphicFramePr>
        <p:xfrm>
          <a:off x="355001" y="688521"/>
          <a:ext cx="11629018" cy="5419676"/>
        </p:xfrm>
        <a:graphic>
          <a:graphicData uri="http://schemas.openxmlformats.org/drawingml/2006/table">
            <a:tbl>
              <a:tblPr firstRow="1" bandRow="1">
                <a:tableStyleId>{F5AB1C69-6EDB-4FF4-983F-18BD219EF322}</a:tableStyleId>
              </a:tblPr>
              <a:tblGrid>
                <a:gridCol w="3323864">
                  <a:extLst>
                    <a:ext uri="{9D8B030D-6E8A-4147-A177-3AD203B41FA5}">
                      <a16:colId xmlns:a16="http://schemas.microsoft.com/office/drawing/2014/main" val="85584465"/>
                    </a:ext>
                  </a:extLst>
                </a:gridCol>
                <a:gridCol w="8305154">
                  <a:extLst>
                    <a:ext uri="{9D8B030D-6E8A-4147-A177-3AD203B41FA5}">
                      <a16:colId xmlns:a16="http://schemas.microsoft.com/office/drawing/2014/main" val="3357477972"/>
                    </a:ext>
                  </a:extLst>
                </a:gridCol>
              </a:tblGrid>
              <a:tr h="3994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Group</a:t>
                      </a:r>
                    </a:p>
                  </a:txBody>
                  <a:tcPr>
                    <a:solidFill>
                      <a:schemeClr val="tx2">
                        <a:lumMod val="60000"/>
                        <a:lumOff val="40000"/>
                      </a:schemeClr>
                    </a:solidFill>
                  </a:tcPr>
                </a:tc>
                <a:tc>
                  <a:txBody>
                    <a:bodyPr/>
                    <a:lstStyle/>
                    <a:p>
                      <a:r>
                        <a:rPr lang="en-GB" sz="1800" dirty="0"/>
                        <a:t>Remit</a:t>
                      </a:r>
                    </a:p>
                  </a:txBody>
                  <a:tcPr>
                    <a:solidFill>
                      <a:schemeClr val="tx2">
                        <a:lumMod val="60000"/>
                        <a:lumOff val="40000"/>
                      </a:schemeClr>
                    </a:solidFill>
                  </a:tcPr>
                </a:tc>
                <a:extLst>
                  <a:ext uri="{0D108BD9-81ED-4DB2-BD59-A6C34878D82A}">
                    <a16:rowId xmlns:a16="http://schemas.microsoft.com/office/drawing/2014/main" val="1124633369"/>
                  </a:ext>
                </a:extLst>
              </a:tr>
              <a:tr h="1186938">
                <a:tc>
                  <a:txBody>
                    <a:bodyPr/>
                    <a:lstStyle/>
                    <a:p>
                      <a:r>
                        <a:rPr lang="en-GB" sz="1400" b="1" dirty="0">
                          <a:solidFill>
                            <a:schemeClr val="tx1"/>
                          </a:solidFill>
                        </a:rPr>
                        <a:t>Infrastructure</a:t>
                      </a:r>
                    </a:p>
                    <a:p>
                      <a:r>
                        <a:rPr lang="en-GB" sz="1400" b="0" dirty="0">
                          <a:solidFill>
                            <a:schemeClr val="tx1"/>
                          </a:solidFill>
                        </a:rPr>
                        <a:t>Lead: Infrastructure Client Group (ICG). Participants: ICE, ACE, CIH, CECA, Build UK, i3P, IPA, CPA, CIC, CITB.</a:t>
                      </a:r>
                    </a:p>
                  </a:txBody>
                  <a:tcPr/>
                </a:tc>
                <a:tc>
                  <a:txBody>
                    <a:bodyPr/>
                    <a:lstStyle/>
                    <a:p>
                      <a:pPr marL="0" indent="0">
                        <a:buFont typeface="Arial" panose="020B0604020202020204" pitchFamily="34" charset="0"/>
                        <a:buNone/>
                      </a:pPr>
                      <a:r>
                        <a:rPr lang="en-GB" sz="1400" dirty="0">
                          <a:solidFill>
                            <a:schemeClr val="tx1"/>
                          </a:solidFill>
                        </a:rPr>
                        <a:t>Develop proposals for a future infrastructure strategy, covering new build and RMI, to feed into the National Infrastructure Strategy, embedding key strategic objectives including the adaption of infrastructure post-Covid19, net zero carbon by 2050, levelling up, industry modernisation and digitisation and development of the National Digital Twin.</a:t>
                      </a:r>
                    </a:p>
                    <a:p>
                      <a:pPr marL="0" indent="0">
                        <a:buFont typeface="Arial" panose="020B0604020202020204" pitchFamily="34" charset="0"/>
                        <a:buNone/>
                      </a:pPr>
                      <a:endParaRPr lang="en-GB" sz="1400" dirty="0">
                        <a:solidFill>
                          <a:schemeClr val="tx1"/>
                        </a:solidFill>
                      </a:endParaRPr>
                    </a:p>
                  </a:txBody>
                  <a:tcPr/>
                </a:tc>
                <a:extLst>
                  <a:ext uri="{0D108BD9-81ED-4DB2-BD59-A6C34878D82A}">
                    <a16:rowId xmlns:a16="http://schemas.microsoft.com/office/drawing/2014/main" val="4288830199"/>
                  </a:ext>
                </a:extLst>
              </a:tr>
              <a:tr h="1253053">
                <a:tc>
                  <a:txBody>
                    <a:bodyPr/>
                    <a:lstStyle/>
                    <a:p>
                      <a:r>
                        <a:rPr lang="en-GB" sz="1400" b="1" dirty="0">
                          <a:solidFill>
                            <a:schemeClr val="tx1"/>
                          </a:solidFill>
                        </a:rPr>
                        <a:t>Housing</a:t>
                      </a:r>
                    </a:p>
                    <a:p>
                      <a:r>
                        <a:rPr lang="en-GB" sz="1400" b="0" dirty="0">
                          <a:solidFill>
                            <a:schemeClr val="tx1"/>
                          </a:solidFill>
                        </a:rPr>
                        <a:t>Lead: Home Builders Federation.</a:t>
                      </a:r>
                    </a:p>
                    <a:p>
                      <a:r>
                        <a:rPr lang="en-GB" sz="1400" b="0" dirty="0">
                          <a:solidFill>
                            <a:schemeClr val="tx1"/>
                          </a:solidFill>
                        </a:rPr>
                        <a:t>Participants: BPF, FMB, Build UK, NFB, CIC, MHCLG, BMF, CPA, CITB, IPA.</a:t>
                      </a:r>
                    </a:p>
                  </a:txBody>
                  <a:tcPr/>
                </a:tc>
                <a:tc>
                  <a:txBody>
                    <a:bodyPr/>
                    <a:lstStyle/>
                    <a:p>
                      <a:pPr marL="0" lvl="0" indent="0">
                        <a:lnSpc>
                          <a:spcPct val="107000"/>
                        </a:lnSpc>
                        <a:spcAft>
                          <a:spcPts val="0"/>
                        </a:spcAft>
                        <a:buFont typeface="Symbol" panose="05050102010706020507" pitchFamily="18" charset="2"/>
                        <a:buNone/>
                      </a:pPr>
                      <a:r>
                        <a:rPr lang="en-GB" sz="1400" b="0" dirty="0">
                          <a:effectLst/>
                          <a:latin typeface="Calibri" panose="020F0502020204030204" pitchFamily="34" charset="0"/>
                          <a:ea typeface="Calibri" panose="020F0502020204030204" pitchFamily="34" charset="0"/>
                          <a:cs typeface="Symbol" panose="05050102010706020507" pitchFamily="18" charset="2"/>
                        </a:rPr>
                        <a:t>Develop action plan for restarting and sustaining the housing market and activity in the home building sector, working with MHCLG. </a:t>
                      </a:r>
                      <a:r>
                        <a:rPr lang="en-GB" sz="1400" b="0" dirty="0">
                          <a:solidFill>
                            <a:srgbClr val="000000"/>
                          </a:solidFill>
                          <a:effectLst/>
                          <a:latin typeface="Calibri" panose="020F0502020204030204" pitchFamily="34" charset="0"/>
                          <a:ea typeface="Calibri" panose="020F0502020204030204" pitchFamily="34" charset="0"/>
                          <a:cs typeface="Symbol" panose="05050102010706020507" pitchFamily="18" charset="2"/>
                        </a:rPr>
                        <a:t>Develop proposals for demand side interventions to maintain and accelerate activity in the market at future fiscal events (Budget/Spending Review), including how these can support the use of Modern Methods of Construction (MMC) to increase housing quality, zero carbon and resource efficiency and output and embed building safety considerations. </a:t>
                      </a:r>
                      <a:endParaRPr lang="en-GB" sz="1400" b="0" dirty="0">
                        <a:effectLst/>
                        <a:latin typeface="Calibri" panose="020F0502020204030204" pitchFamily="34" charset="0"/>
                        <a:ea typeface="Calibri" panose="020F0502020204030204" pitchFamily="34" charset="0"/>
                        <a:cs typeface="Symbol" panose="05050102010706020507" pitchFamily="18" charset="2"/>
                      </a:endParaRPr>
                    </a:p>
                  </a:txBody>
                  <a:tcPr/>
                </a:tc>
                <a:extLst>
                  <a:ext uri="{0D108BD9-81ED-4DB2-BD59-A6C34878D82A}">
                    <a16:rowId xmlns:a16="http://schemas.microsoft.com/office/drawing/2014/main" val="2162136209"/>
                  </a:ext>
                </a:extLst>
              </a:tr>
              <a:tr h="1186938">
                <a:tc>
                  <a:txBody>
                    <a:bodyPr/>
                    <a:lstStyle/>
                    <a:p>
                      <a:r>
                        <a:rPr lang="en-GB" sz="1400" b="1" dirty="0">
                          <a:solidFill>
                            <a:schemeClr val="tx1"/>
                          </a:solidFill>
                        </a:rPr>
                        <a:t>Domestic RMI</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Lead: Federation of Master Builders.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Participants: CPA, Build UK, ECA, NFB, CITB, CIC BMF, NFRC office of Government Property.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Develop plans for supporting the RMI sector, enhancing activity, and ensuring RMI in occupied homes can be undertaken safely, and be supported by the construction supply chain.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kern="1200" dirty="0">
                          <a:solidFill>
                            <a:schemeClr val="dk1"/>
                          </a:solidFill>
                          <a:effectLst/>
                          <a:latin typeface="+mn-lt"/>
                          <a:ea typeface="+mn-ea"/>
                          <a:cs typeface="+mn-cs"/>
                        </a:rPr>
                        <a:t>Develop options for demand side initiatives to encourage </a:t>
                      </a:r>
                      <a:r>
                        <a:rPr lang="en-GB" sz="1400" b="0" kern="1200" dirty="0">
                          <a:solidFill>
                            <a:schemeClr val="dk1"/>
                          </a:solidFill>
                          <a:effectLst/>
                          <a:latin typeface="+mn-lt"/>
                          <a:ea typeface="+mn-ea"/>
                          <a:cs typeface="+mn-cs"/>
                        </a:rPr>
                        <a:t>retrofit </a:t>
                      </a:r>
                      <a:r>
                        <a:rPr lang="en-GB" sz="1400" kern="1200" dirty="0">
                          <a:solidFill>
                            <a:schemeClr val="dk1"/>
                          </a:solidFill>
                          <a:effectLst/>
                          <a:latin typeface="+mn-lt"/>
                          <a:ea typeface="+mn-ea"/>
                          <a:cs typeface="+mn-cs"/>
                        </a:rPr>
                        <a:t>to upgrade and improve the energy efficiency and sustainability of homes. </a:t>
                      </a:r>
                    </a:p>
                    <a:p>
                      <a:pPr marL="0" indent="0">
                        <a:buFont typeface="Arial" panose="020B0604020202020204" pitchFamily="34" charset="0"/>
                        <a:buNone/>
                      </a:pPr>
                      <a:endParaRPr lang="en-GB" sz="1400" dirty="0">
                        <a:solidFill>
                          <a:schemeClr val="tx1"/>
                        </a:solidFill>
                      </a:endParaRPr>
                    </a:p>
                  </a:txBody>
                  <a:tcPr/>
                </a:tc>
                <a:extLst>
                  <a:ext uri="{0D108BD9-81ED-4DB2-BD59-A6C34878D82A}">
                    <a16:rowId xmlns:a16="http://schemas.microsoft.com/office/drawing/2014/main" val="492440819"/>
                  </a:ext>
                </a:extLst>
              </a:tr>
              <a:tr h="1393287">
                <a:tc>
                  <a:txBody>
                    <a:bodyPr/>
                    <a:lstStyle/>
                    <a:p>
                      <a:pPr marL="0" lvl="0" indent="0">
                        <a:lnSpc>
                          <a:spcPct val="107000"/>
                        </a:lnSpc>
                        <a:spcAft>
                          <a:spcPts val="0"/>
                        </a:spcAft>
                        <a:buFont typeface="Symbol" panose="05050102010706020507" pitchFamily="18" charset="2"/>
                        <a:buNone/>
                      </a:pPr>
                      <a:r>
                        <a:rPr lang="en-GB" sz="14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Local, Social &amp; Commercial Construction</a:t>
                      </a:r>
                    </a:p>
                    <a:p>
                      <a:pPr marL="0" marR="0" lvl="0" indent="0" algn="l" defTabSz="914400"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400" b="0" dirty="0">
                          <a:solidFill>
                            <a:schemeClr val="tx1"/>
                          </a:solidFill>
                        </a:rPr>
                        <a:t>Lead: ACE</a:t>
                      </a:r>
                    </a:p>
                    <a:p>
                      <a:pPr marL="0" lvl="0" indent="0">
                        <a:lnSpc>
                          <a:spcPct val="107000"/>
                        </a:lnSpc>
                        <a:spcAft>
                          <a:spcPts val="0"/>
                        </a:spcAft>
                        <a:buFont typeface="Symbol" panose="05050102010706020507" pitchFamily="18" charset="2"/>
                        <a:buNone/>
                      </a:pPr>
                      <a:r>
                        <a:rPr lang="en-GB" sz="1400" dirty="0">
                          <a:effectLst/>
                          <a:latin typeface="Calibri" panose="020F0502020204030204" pitchFamily="34" charset="0"/>
                          <a:ea typeface="Calibri" panose="020F0502020204030204" pitchFamily="34" charset="0"/>
                          <a:cs typeface="Times New Roman" panose="02020603050405020304" pitchFamily="18" charset="0"/>
                        </a:rPr>
                        <a:t>Participants: NFB, CIH, BPF, Build UK, CPA, ECA, Government Construction Board, CITB, CIC. </a:t>
                      </a:r>
                      <a:endParaRPr lang="en-GB"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Identify the key drivers of demand for social infrastructure and commercial developments, the pipeline of investment, and funding for new projects and RMI. Embed new technologies in the delivery of projects and align these to the requirements of investors. Deliver work to improve building safety and the new system for ensuring safer buildings. </a:t>
                      </a:r>
                    </a:p>
                    <a:p>
                      <a:pPr>
                        <a:lnSpc>
                          <a:spcPct val="107000"/>
                        </a:lnSpc>
                        <a:spcAft>
                          <a:spcPts val="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Engage LEPs and local authorities on local infrastructure and investment plans, and the use of digital technologies for spatial planning, modelling and for improving the planning system. </a:t>
                      </a:r>
                    </a:p>
                  </a:txBody>
                  <a:tcPr marL="68580" marR="68580" marT="0" marB="0"/>
                </a:tc>
                <a:extLst>
                  <a:ext uri="{0D108BD9-81ED-4DB2-BD59-A6C34878D82A}">
                    <a16:rowId xmlns:a16="http://schemas.microsoft.com/office/drawing/2014/main" val="589943689"/>
                  </a:ext>
                </a:extLst>
              </a:tr>
            </a:tbl>
          </a:graphicData>
        </a:graphic>
      </p:graphicFrame>
    </p:spTree>
    <p:extLst>
      <p:ext uri="{BB962C8B-B14F-4D97-AF65-F5344CB8AC3E}">
        <p14:creationId xmlns:p14="http://schemas.microsoft.com/office/powerpoint/2010/main" val="699606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2038</TotalTime>
  <Words>5785</Words>
  <Application>Microsoft Office PowerPoint</Application>
  <PresentationFormat>Widescreen</PresentationFormat>
  <Paragraphs>345</Paragraphs>
  <Slides>22</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Calibri Light</vt:lpstr>
      <vt:lpstr>Courier New</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Fergus Harradence</dc:creator>
  <cp:lastModifiedBy>Al Reisner</cp:lastModifiedBy>
  <cp:revision>198</cp:revision>
  <cp:lastPrinted>2020-05-06T07:28:29Z</cp:lastPrinted>
  <dcterms:created xsi:type="dcterms:W3CDTF">2018-06-27T10:08:10Z</dcterms:created>
  <dcterms:modified xsi:type="dcterms:W3CDTF">2020-05-29T12:52:10Z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40d87a5c-0f5a-43f2-a5b6-162bf6517b6e_Enabled">
    <vt:lpwstr>True</vt:lpwstr>
  </property>
  <property fmtid="{D5CDD505-2E9C-101B-9397-08002B2CF9AE}" pid="3" name="MSIP_Label_40d87a5c-0f5a-43f2-a5b6-162bf6517b6e_SiteId">
    <vt:lpwstr>f9300280-65a0-46f8-a18c-a296431980f5</vt:lpwstr>
  </property>
  <property fmtid="{D5CDD505-2E9C-101B-9397-08002B2CF9AE}" pid="4" name="MSIP_Label_40d87a5c-0f5a-43f2-a5b6-162bf6517b6e_Owner">
    <vt:lpwstr>Mark.Reynolds@macegroup.com</vt:lpwstr>
  </property>
  <property fmtid="{D5CDD505-2E9C-101B-9397-08002B2CF9AE}" pid="5" name="MSIP_Label_40d87a5c-0f5a-43f2-a5b6-162bf6517b6e_SetDate">
    <vt:lpwstr>2020-05-06T08:56:46.7064005Z</vt:lpwstr>
  </property>
  <property fmtid="{D5CDD505-2E9C-101B-9397-08002B2CF9AE}" pid="6" name="MSIP_Label_40d87a5c-0f5a-43f2-a5b6-162bf6517b6e_Name">
    <vt:lpwstr>Public</vt:lpwstr>
  </property>
  <property fmtid="{D5CDD505-2E9C-101B-9397-08002B2CF9AE}" pid="7" name="MSIP_Label_40d87a5c-0f5a-43f2-a5b6-162bf6517b6e_Application">
    <vt:lpwstr>Microsoft Azure Information Protection</vt:lpwstr>
  </property>
  <property fmtid="{D5CDD505-2E9C-101B-9397-08002B2CF9AE}" pid="8" name="MSIP_Label_40d87a5c-0f5a-43f2-a5b6-162bf6517b6e_Extended_MSFT_Method">
    <vt:lpwstr>Automatic</vt:lpwstr>
  </property>
  <property fmtid="{D5CDD505-2E9C-101B-9397-08002B2CF9AE}" pid="9" name="MSIP_Label_ff528e02-ab69-43a8-9134-6d8d1b0c706c_Enabled">
    <vt:lpwstr>True</vt:lpwstr>
  </property>
  <property fmtid="{D5CDD505-2E9C-101B-9397-08002B2CF9AE}" pid="10" name="MSIP_Label_ff528e02-ab69-43a8-9134-6d8d1b0c706c_SiteId">
    <vt:lpwstr>f9300280-65a0-46f8-a18c-a296431980f5</vt:lpwstr>
  </property>
  <property fmtid="{D5CDD505-2E9C-101B-9397-08002B2CF9AE}" pid="11" name="MSIP_Label_ff528e02-ab69-43a8-9134-6d8d1b0c706c_Owner">
    <vt:lpwstr>Mark.Reynolds@macegroup.com</vt:lpwstr>
  </property>
  <property fmtid="{D5CDD505-2E9C-101B-9397-08002B2CF9AE}" pid="12" name="MSIP_Label_ff528e02-ab69-43a8-9134-6d8d1b0c706c_SetDate">
    <vt:lpwstr>2020-05-06T08:56:46.7064005Z</vt:lpwstr>
  </property>
  <property fmtid="{D5CDD505-2E9C-101B-9397-08002B2CF9AE}" pid="13" name="MSIP_Label_ff528e02-ab69-43a8-9134-6d8d1b0c706c_Name">
    <vt:lpwstr>Markings</vt:lpwstr>
  </property>
  <property fmtid="{D5CDD505-2E9C-101B-9397-08002B2CF9AE}" pid="14" name="MSIP_Label_ff528e02-ab69-43a8-9134-6d8d1b0c706c_Application">
    <vt:lpwstr>Microsoft Azure Information Protection</vt:lpwstr>
  </property>
  <property fmtid="{D5CDD505-2E9C-101B-9397-08002B2CF9AE}" pid="15" name="MSIP_Label_ff528e02-ab69-43a8-9134-6d8d1b0c706c_Parent">
    <vt:lpwstr>40d87a5c-0f5a-43f2-a5b6-162bf6517b6e</vt:lpwstr>
  </property>
  <property fmtid="{D5CDD505-2E9C-101B-9397-08002B2CF9AE}" pid="16" name="MSIP_Label_ff528e02-ab69-43a8-9134-6d8d1b0c706c_Extended_MSFT_Method">
    <vt:lpwstr>Automatic</vt:lpwstr>
  </property>
  <property fmtid="{D5CDD505-2E9C-101B-9397-08002B2CF9AE}" pid="17" name="MSIP_Label_ba62f585-b40f-4ab9-bafe-39150f03d124_Enabled">
    <vt:lpwstr>True</vt:lpwstr>
  </property>
  <property fmtid="{D5CDD505-2E9C-101B-9397-08002B2CF9AE}" pid="18" name="MSIP_Label_ba62f585-b40f-4ab9-bafe-39150f03d124_SiteId">
    <vt:lpwstr>cbac7005-02c1-43eb-b497-e6492d1b2dd8</vt:lpwstr>
  </property>
  <property fmtid="{D5CDD505-2E9C-101B-9397-08002B2CF9AE}" pid="19" name="MSIP_Label_ba62f585-b40f-4ab9-bafe-39150f03d124_SetDate">
    <vt:lpwstr>2020-05-05T13:44:06Z</vt:lpwstr>
  </property>
  <property fmtid="{D5CDD505-2E9C-101B-9397-08002B2CF9AE}" pid="20" name="MSIP_Label_ba62f585-b40f-4ab9-bafe-39150f03d124_Name">
    <vt:lpwstr>OFFICIAL</vt:lpwstr>
  </property>
  <property fmtid="{D5CDD505-2E9C-101B-9397-08002B2CF9AE}" pid="21" name="Sensitivity">
    <vt:lpwstr>Public Markings OFFICIAL</vt:lpwstr>
  </property>
</Properties>
</file>